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305" r:id="rId5"/>
    <p:sldId id="313" r:id="rId6"/>
    <p:sldId id="311" r:id="rId7"/>
    <p:sldId id="312" r:id="rId8"/>
    <p:sldId id="314" r:id="rId9"/>
    <p:sldId id="315" r:id="rId10"/>
    <p:sldId id="316" r:id="rId11"/>
    <p:sldId id="318" r:id="rId12"/>
    <p:sldId id="319" r:id="rId13"/>
    <p:sldId id="320" r:id="rId14"/>
    <p:sldId id="321" r:id="rId15"/>
    <p:sldId id="317" r:id="rId16"/>
    <p:sldId id="322" r:id="rId17"/>
    <p:sldId id="326" r:id="rId18"/>
    <p:sldId id="323" r:id="rId19"/>
    <p:sldId id="324" r:id="rId20"/>
    <p:sldId id="32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B9AE7D-2B60-4A36-98BA-39477AC38201}" v="4242" dt="2022-06-26T13:29:38.912"/>
    <p1510:client id="{516BBAAD-FC26-4527-B9C3-1E9510D1B9B6}" v="1329" dt="2022-06-26T13:38:07.402"/>
    <p1510:client id="{9886DCF3-2D4D-4370-94EB-1896374FA860}" v="961" dt="2022-06-26T11:00:27.901"/>
    <p1510:client id="{B6A8126D-0FED-4EB3-B853-79CD293303D7}" v="97" dt="2022-06-26T13:35:22.586"/>
    <p1510:client id="{DE02F89D-505B-46F6-9F6F-DB0A3402EF53}" v="10" dt="2022-06-26T10:44:45.03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jpeg>
</file>

<file path=ppt/media/image10.pn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8D38747-4367-4BD2-8D51-C97E202738E2}" type="datetime1">
              <a:rPr lang="en-US" smtClean="0"/>
              <a:t>6/26/2022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508280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6/26/2022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47392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6/26/2022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0772432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6/26/2022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23828532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6/26/2022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4972524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6/26/2022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5921410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6/26/2022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039391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17E833E-1B6D-415F-AD29-75AE8C43BD0D}" type="datetime1">
              <a:rPr lang="en-US" smtClean="0"/>
              <a:t>6/26/2022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39491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52596F-08A7-4B70-989A-F2B1CF31E66B}" type="datetime1">
              <a:rPr lang="en-US" smtClean="0"/>
              <a:t>6/26/2022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9473702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C55A3C-5767-4844-A0A3-83778C2E5409}" type="datetime1">
              <a:rPr lang="en-US" smtClean="0"/>
              <a:t>6/26/2022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1655166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6/26/2022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266120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DFCD27C-8599-43EF-BA1D-14DDC1946E06}" type="datetime1">
              <a:rPr lang="en-US" smtClean="0"/>
              <a:t>6/26/2022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6036059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9343D99-809A-49C0-96E5-4250D0B498EE}" type="datetime1">
              <a:rPr lang="en-US" smtClean="0"/>
              <a:t>6/26/2022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492994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143DE9B-B678-4EFB-BB7D-A4370204A0B0}" type="datetime1">
              <a:rPr lang="en-US" smtClean="0"/>
              <a:t>6/26/2022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729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6/26/2022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601489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6/26/2022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7691142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6/26/2022</a:t>
            </a:fld>
            <a:endParaRPr lang="en-US"/>
          </a:p>
        </p:txBody>
      </p:sp>
      <p:sp>
        <p:nvSpPr>
          <p:cNvPr id="6" name="Footer Placeholder 5"/>
          <p:cNvSpPr>
            <a:spLocks noGrp="1"/>
          </p:cNvSpPr>
          <p:nvPr>
            <p:ph type="ftr" sz="quarter" idx="11"/>
          </p:nvPr>
        </p:nvSpPr>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5423054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6/26/2022</a:t>
            </a:fld>
            <a:endParaRPr lang="en-US"/>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a:p>
        </p:txBody>
      </p:sp>
    </p:spTree>
    <p:extLst>
      <p:ext uri="{BB962C8B-B14F-4D97-AF65-F5344CB8AC3E}">
        <p14:creationId xmlns:p14="http://schemas.microsoft.com/office/powerpoint/2010/main" val="336207152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A05AC74-6838-4CD9-B157-B3BB3E2F5415}"/>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10"/>
            <a:ext cx="12191980" cy="6857990"/>
          </a:xfrm>
          <a:prstGeom prst="rect">
            <a:avLst/>
          </a:prstGeom>
        </p:spPr>
      </p:pic>
      <p:sp useBgFill="1">
        <p:nvSpPr>
          <p:cNvPr id="83" name="Freeform 5">
            <a:extLst>
              <a:ext uri="{FF2B5EF4-FFF2-40B4-BE49-F238E27FC236}">
                <a16:creationId xmlns:a16="http://schemas.microsoft.com/office/drawing/2014/main" id="{608EAA06-5488-416B-B2B2-E552130110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99829" y="1101852"/>
            <a:ext cx="4254640" cy="4654297"/>
          </a:xfrm>
          <a:prstGeom prst="round2SameRect">
            <a:avLst>
              <a:gd name="adj1" fmla="val 5146"/>
              <a:gd name="adj2" fmla="val 400"/>
            </a:avLst>
          </a:prstGeom>
          <a:ln>
            <a:noFill/>
          </a:ln>
          <a:effectLst>
            <a:outerShdw blurRad="50800" dist="38100" dir="5400000" algn="tl" rotWithShape="0">
              <a:srgbClr val="000000">
                <a:alpha val="43000"/>
              </a:srgbClr>
            </a:outerShdw>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804336" y="1623412"/>
            <a:ext cx="3503122" cy="2287229"/>
          </a:xfrm>
        </p:spPr>
        <p:txBody>
          <a:bodyPr>
            <a:normAutofit fontScale="90000"/>
          </a:bodyPr>
          <a:lstStyle/>
          <a:p>
            <a:pPr algn="l"/>
            <a:r>
              <a:rPr lang="en-US" sz="4400">
                <a:ln>
                  <a:solidFill>
                    <a:prstClr val="black">
                      <a:lumMod val="75000"/>
                      <a:lumOff val="25000"/>
                      <a:alpha val="10000"/>
                    </a:prstClr>
                  </a:solidFill>
                </a:ln>
                <a:effectLst>
                  <a:outerShdw blurRad="9525" dist="25400" dir="14640000" algn="tl" rotWithShape="0">
                    <a:prstClr val="black">
                      <a:alpha val="30000"/>
                    </a:prstClr>
                  </a:outerShdw>
                </a:effectLst>
                <a:ea typeface="+mj-lt"/>
                <a:cs typeface="+mj-lt"/>
              </a:rPr>
              <a:t>Study of the Jobactive Employment Fund program</a:t>
            </a:r>
            <a:endParaRPr lang="en-US"/>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804335" y="4009771"/>
            <a:ext cx="3503122" cy="1244361"/>
          </a:xfrm>
        </p:spPr>
        <p:txBody>
          <a:bodyPr>
            <a:normAutofit/>
          </a:bodyPr>
          <a:lstStyle/>
          <a:p>
            <a:pPr algn="l"/>
            <a:r>
              <a:rPr lang="en-US" sz="1800">
                <a:solidFill>
                  <a:srgbClr val="FC05CB"/>
                </a:solidFill>
              </a:rPr>
              <a:t>Jeya, Ron, Steven</a:t>
            </a:r>
          </a:p>
        </p:txBody>
      </p:sp>
    </p:spTree>
    <p:extLst>
      <p:ext uri="{BB962C8B-B14F-4D97-AF65-F5344CB8AC3E}">
        <p14:creationId xmlns:p14="http://schemas.microsoft.com/office/powerpoint/2010/main" val="19465765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90D8-9146-F7CA-4E48-7AD7D921113E}"/>
              </a:ext>
            </a:extLst>
          </p:cNvPr>
          <p:cNvSpPr>
            <a:spLocks noGrp="1"/>
          </p:cNvSpPr>
          <p:nvPr>
            <p:ph type="title"/>
          </p:nvPr>
        </p:nvSpPr>
        <p:spPr>
          <a:xfrm>
            <a:off x="1171892" y="-189271"/>
            <a:ext cx="10353762" cy="1257300"/>
          </a:xfrm>
        </p:spPr>
        <p:txBody>
          <a:bodyPr>
            <a:normAutofit/>
          </a:bodyPr>
          <a:lstStyle/>
          <a:p>
            <a:r>
              <a:rPr lang="en-US" sz="3200">
                <a:ln>
                  <a:solidFill>
                    <a:prstClr val="black">
                      <a:lumMod val="75000"/>
                      <a:lumOff val="25000"/>
                      <a:alpha val="10000"/>
                    </a:prstClr>
                  </a:solidFill>
                </a:ln>
                <a:effectLst>
                  <a:outerShdw blurRad="9525" dist="25400" dir="14640000" algn="tl" rotWithShape="0">
                    <a:prstClr val="black">
                      <a:alpha val="30000"/>
                    </a:prstClr>
                  </a:outerShdw>
                </a:effectLst>
              </a:rPr>
              <a:t>Age Groups (30-39 &amp; 40-49) Education levels</a:t>
            </a:r>
          </a:p>
        </p:txBody>
      </p:sp>
      <p:graphicFrame>
        <p:nvGraphicFramePr>
          <p:cNvPr id="5" name="Table 4">
            <a:extLst>
              <a:ext uri="{FF2B5EF4-FFF2-40B4-BE49-F238E27FC236}">
                <a16:creationId xmlns:a16="http://schemas.microsoft.com/office/drawing/2014/main" id="{62771231-DB91-1057-B5A9-108364C80A13}"/>
              </a:ext>
            </a:extLst>
          </p:cNvPr>
          <p:cNvGraphicFramePr>
            <a:graphicFrameLocks noGrp="1"/>
          </p:cNvGraphicFramePr>
          <p:nvPr>
            <p:extLst>
              <p:ext uri="{D42A27DB-BD31-4B8C-83A1-F6EECF244321}">
                <p14:modId xmlns:p14="http://schemas.microsoft.com/office/powerpoint/2010/main" val="3743511019"/>
              </p:ext>
            </p:extLst>
          </p:nvPr>
        </p:nvGraphicFramePr>
        <p:xfrm>
          <a:off x="24580" y="897193"/>
          <a:ext cx="6095832" cy="5960815"/>
        </p:xfrm>
        <a:graphic>
          <a:graphicData uri="http://schemas.openxmlformats.org/drawingml/2006/table">
            <a:tbl>
              <a:tblPr firstRow="1" firstCol="1" bandRow="1">
                <a:tableStyleId>{5C22544A-7EE6-4342-B048-85BDC9FD1C3A}</a:tableStyleId>
              </a:tblPr>
              <a:tblGrid>
                <a:gridCol w="2031944">
                  <a:extLst>
                    <a:ext uri="{9D8B030D-6E8A-4147-A177-3AD203B41FA5}">
                      <a16:colId xmlns:a16="http://schemas.microsoft.com/office/drawing/2014/main" val="1559446839"/>
                    </a:ext>
                  </a:extLst>
                </a:gridCol>
                <a:gridCol w="2031944">
                  <a:extLst>
                    <a:ext uri="{9D8B030D-6E8A-4147-A177-3AD203B41FA5}">
                      <a16:colId xmlns:a16="http://schemas.microsoft.com/office/drawing/2014/main" val="4067013186"/>
                    </a:ext>
                  </a:extLst>
                </a:gridCol>
                <a:gridCol w="2031944">
                  <a:extLst>
                    <a:ext uri="{9D8B030D-6E8A-4147-A177-3AD203B41FA5}">
                      <a16:colId xmlns:a16="http://schemas.microsoft.com/office/drawing/2014/main" val="2280192481"/>
                    </a:ext>
                  </a:extLst>
                </a:gridCol>
              </a:tblGrid>
              <a:tr h="1116869">
                <a:tc>
                  <a:txBody>
                    <a:bodyPr/>
                    <a:lstStyle/>
                    <a:p>
                      <a:r>
                        <a:rPr lang="en-US" sz="1400">
                          <a:effectLst/>
                        </a:rPr>
                        <a:t>                     </a:t>
                      </a:r>
                      <a:endParaRPr lang="en-US"/>
                    </a:p>
                    <a:p>
                      <a:pPr lvl="0">
                        <a:buNone/>
                      </a:pPr>
                      <a:r>
                        <a:rPr lang="en-US" sz="1400">
                          <a:effectLst/>
                        </a:rPr>
                        <a:t>            Age Group</a:t>
                      </a:r>
                      <a:endParaRPr lang="en-US"/>
                    </a:p>
                  </a:txBody>
                  <a:tcPr marL="76200" marR="76200" marT="38100" marB="38100"/>
                </a:tc>
                <a:tc>
                  <a:txBody>
                    <a:bodyPr/>
                    <a:lstStyle/>
                    <a:p>
                      <a:r>
                        <a:rPr lang="en-US" sz="1400">
                          <a:effectLst/>
                        </a:rPr>
                        <a:t>                                                   Education Level</a:t>
                      </a:r>
                    </a:p>
                  </a:txBody>
                  <a:tcPr marL="76200" marR="76200" marT="38100" marB="38100"/>
                </a:tc>
                <a:tc>
                  <a:txBody>
                    <a:bodyPr/>
                    <a:lstStyle/>
                    <a:p>
                      <a:r>
                        <a:rPr lang="en-US" sz="1400">
                          <a:effectLst/>
                        </a:rPr>
                        <a:t>                  Count </a:t>
                      </a:r>
                    </a:p>
                  </a:txBody>
                  <a:tcPr marL="76200" marR="76200" marT="38100" marB="38100" anchor="ctr"/>
                </a:tc>
                <a:extLst>
                  <a:ext uri="{0D108BD9-81ED-4DB2-BD59-A6C34878D82A}">
                    <a16:rowId xmlns:a16="http://schemas.microsoft.com/office/drawing/2014/main" val="1544744241"/>
                  </a:ext>
                </a:extLst>
              </a:tr>
              <a:tr h="1116869">
                <a:tc rowSpan="6">
                  <a:txBody>
                    <a:bodyPr/>
                    <a:lstStyle/>
                    <a:p>
                      <a:endParaRPr lang="en-US" sz="1400">
                        <a:effectLst/>
                      </a:endParaRPr>
                    </a:p>
                    <a:p>
                      <a:pPr algn="r"/>
                      <a:r>
                        <a:rPr lang="en-US" sz="1400">
                          <a:effectLst/>
                        </a:rPr>
                        <a:t>30 to 39 years</a:t>
                      </a:r>
                    </a:p>
                  </a:txBody>
                  <a:tcPr marL="76200" marR="76200" marT="38100" marB="38100"/>
                </a:tc>
                <a:tc>
                  <a:txBody>
                    <a:bodyPr/>
                    <a:lstStyle/>
                    <a:p>
                      <a:endParaRPr lang="en-US" sz="1400">
                        <a:effectLst/>
                      </a:endParaRPr>
                    </a:p>
                    <a:p>
                      <a:pPr algn="r"/>
                      <a:r>
                        <a:rPr lang="en-US" sz="1400">
                          <a:effectLst/>
                        </a:rPr>
                        <a:t>Year 10/11</a:t>
                      </a:r>
                    </a:p>
                  </a:txBody>
                  <a:tcPr marL="76200" marR="76200" marT="38100" marB="38100"/>
                </a:tc>
                <a:tc>
                  <a:txBody>
                    <a:bodyPr/>
                    <a:lstStyle/>
                    <a:p>
                      <a:endParaRPr lang="en-US" sz="1400">
                        <a:effectLst/>
                      </a:endParaRPr>
                    </a:p>
                    <a:p>
                      <a:pPr algn="r"/>
                      <a:r>
                        <a:rPr lang="en-US" sz="1400">
                          <a:effectLst/>
                        </a:rPr>
                        <a:t>89907</a:t>
                      </a:r>
                    </a:p>
                  </a:txBody>
                  <a:tcPr marL="76200" marR="76200" marT="38100" marB="38100" anchor="ctr"/>
                </a:tc>
                <a:extLst>
                  <a:ext uri="{0D108BD9-81ED-4DB2-BD59-A6C34878D82A}">
                    <a16:rowId xmlns:a16="http://schemas.microsoft.com/office/drawing/2014/main" val="2938289894"/>
                  </a:ext>
                </a:extLst>
              </a:tr>
              <a:tr h="652552">
                <a:tc vMerge="1">
                  <a:txBody>
                    <a:bodyPr/>
                    <a:lstStyle/>
                    <a:p>
                      <a:endParaRPr lang="en-US"/>
                    </a:p>
                  </a:txBody>
                  <a:tcPr/>
                </a:tc>
                <a:tc>
                  <a:txBody>
                    <a:bodyPr/>
                    <a:lstStyle/>
                    <a:p>
                      <a:pPr algn="r"/>
                      <a:r>
                        <a:rPr lang="en-US" sz="1400">
                          <a:effectLst/>
                        </a:rPr>
                        <a:t>Non-trade vocational education</a:t>
                      </a:r>
                    </a:p>
                  </a:txBody>
                  <a:tcPr marL="76200" marR="76200" marT="38100" marB="38100" anchor="ctr"/>
                </a:tc>
                <a:tc>
                  <a:txBody>
                    <a:bodyPr/>
                    <a:lstStyle/>
                    <a:p>
                      <a:pPr algn="r"/>
                      <a:r>
                        <a:rPr lang="en-US" sz="1400">
                          <a:effectLst/>
                        </a:rPr>
                        <a:t>70874</a:t>
                      </a:r>
                    </a:p>
                  </a:txBody>
                  <a:tcPr marL="76200" marR="76200" marT="38100" marB="38100" anchor="ctr"/>
                </a:tc>
                <a:extLst>
                  <a:ext uri="{0D108BD9-81ED-4DB2-BD59-A6C34878D82A}">
                    <a16:rowId xmlns:a16="http://schemas.microsoft.com/office/drawing/2014/main" val="1035264961"/>
                  </a:ext>
                </a:extLst>
              </a:tr>
              <a:tr h="1116869">
                <a:tc vMerge="1">
                  <a:txBody>
                    <a:bodyPr/>
                    <a:lstStyle/>
                    <a:p>
                      <a:endParaRPr lang="en-US"/>
                    </a:p>
                  </a:txBody>
                  <a:tcPr/>
                </a:tc>
                <a:tc>
                  <a:txBody>
                    <a:bodyPr/>
                    <a:lstStyle/>
                    <a:p>
                      <a:pPr algn="r"/>
                      <a:r>
                        <a:rPr lang="en-US" sz="1400">
                          <a:effectLst/>
                        </a:rPr>
                        <a:t>Secondary schooling completed (Year 12/13)</a:t>
                      </a:r>
                    </a:p>
                  </a:txBody>
                  <a:tcPr marL="76200" marR="76200" marT="38100" marB="38100" anchor="ctr"/>
                </a:tc>
                <a:tc>
                  <a:txBody>
                    <a:bodyPr/>
                    <a:lstStyle/>
                    <a:p>
                      <a:pPr algn="r"/>
                      <a:r>
                        <a:rPr lang="en-US" sz="1400">
                          <a:effectLst/>
                        </a:rPr>
                        <a:t>41694</a:t>
                      </a:r>
                    </a:p>
                  </a:txBody>
                  <a:tcPr marL="76200" marR="76200" marT="38100" marB="38100" anchor="ctr"/>
                </a:tc>
                <a:extLst>
                  <a:ext uri="{0D108BD9-81ED-4DB2-BD59-A6C34878D82A}">
                    <a16:rowId xmlns:a16="http://schemas.microsoft.com/office/drawing/2014/main" val="2648531461"/>
                  </a:ext>
                </a:extLst>
              </a:tr>
              <a:tr h="652552">
                <a:tc vMerge="1">
                  <a:txBody>
                    <a:bodyPr/>
                    <a:lstStyle/>
                    <a:p>
                      <a:endParaRPr lang="en-US"/>
                    </a:p>
                  </a:txBody>
                  <a:tcPr/>
                </a:tc>
                <a:tc>
                  <a:txBody>
                    <a:bodyPr/>
                    <a:lstStyle/>
                    <a:p>
                      <a:pPr algn="r"/>
                      <a:r>
                        <a:rPr lang="en-US" sz="1400">
                          <a:effectLst/>
                        </a:rPr>
                        <a:t>Primary school or less than Year 10</a:t>
                      </a:r>
                    </a:p>
                  </a:txBody>
                  <a:tcPr marL="76200" marR="76200" marT="38100" marB="38100" anchor="ctr"/>
                </a:tc>
                <a:tc>
                  <a:txBody>
                    <a:bodyPr/>
                    <a:lstStyle/>
                    <a:p>
                      <a:pPr algn="r"/>
                      <a:r>
                        <a:rPr lang="en-US" sz="1400">
                          <a:effectLst/>
                        </a:rPr>
                        <a:t>37076</a:t>
                      </a:r>
                    </a:p>
                  </a:txBody>
                  <a:tcPr marL="76200" marR="76200" marT="38100" marB="38100" anchor="ctr"/>
                </a:tc>
                <a:extLst>
                  <a:ext uri="{0D108BD9-81ED-4DB2-BD59-A6C34878D82A}">
                    <a16:rowId xmlns:a16="http://schemas.microsoft.com/office/drawing/2014/main" val="192302319"/>
                  </a:ext>
                </a:extLst>
              </a:tr>
              <a:tr h="652552">
                <a:tc vMerge="1">
                  <a:txBody>
                    <a:bodyPr/>
                    <a:lstStyle/>
                    <a:p>
                      <a:endParaRPr lang="en-US"/>
                    </a:p>
                  </a:txBody>
                  <a:tcPr/>
                </a:tc>
                <a:tc>
                  <a:txBody>
                    <a:bodyPr/>
                    <a:lstStyle/>
                    <a:p>
                      <a:pPr algn="r"/>
                      <a:r>
                        <a:rPr lang="en-US" sz="1400">
                          <a:effectLst/>
                        </a:rPr>
                        <a:t>Diploma or equivalent</a:t>
                      </a:r>
                    </a:p>
                  </a:txBody>
                  <a:tcPr marL="76200" marR="76200" marT="38100" marB="38100" anchor="ctr"/>
                </a:tc>
                <a:tc>
                  <a:txBody>
                    <a:bodyPr/>
                    <a:lstStyle/>
                    <a:p>
                      <a:pPr algn="r"/>
                      <a:r>
                        <a:rPr lang="en-US" sz="1400">
                          <a:effectLst/>
                        </a:rPr>
                        <a:t>13895</a:t>
                      </a:r>
                    </a:p>
                  </a:txBody>
                  <a:tcPr marL="76200" marR="76200" marT="38100" marB="38100" anchor="ctr"/>
                </a:tc>
                <a:extLst>
                  <a:ext uri="{0D108BD9-81ED-4DB2-BD59-A6C34878D82A}">
                    <a16:rowId xmlns:a16="http://schemas.microsoft.com/office/drawing/2014/main" val="3770595664"/>
                  </a:ext>
                </a:extLst>
              </a:tr>
              <a:tr h="652552">
                <a:tc vMerge="1">
                  <a:txBody>
                    <a:bodyPr/>
                    <a:lstStyle/>
                    <a:p>
                      <a:endParaRPr lang="en-US"/>
                    </a:p>
                  </a:txBody>
                  <a:tcPr/>
                </a:tc>
                <a:tc>
                  <a:txBody>
                    <a:bodyPr/>
                    <a:lstStyle/>
                    <a:p>
                      <a:pPr algn="r"/>
                      <a:r>
                        <a:rPr lang="en-US" sz="1400">
                          <a:effectLst/>
                        </a:rPr>
                        <a:t>Bachelor Degree or equivalent</a:t>
                      </a:r>
                    </a:p>
                  </a:txBody>
                  <a:tcPr marL="76200" marR="76200" marT="38100" marB="38100" anchor="ctr"/>
                </a:tc>
                <a:tc>
                  <a:txBody>
                    <a:bodyPr/>
                    <a:lstStyle/>
                    <a:p>
                      <a:pPr algn="r"/>
                      <a:r>
                        <a:rPr lang="en-US" sz="1400">
                          <a:effectLst/>
                        </a:rPr>
                        <a:t>10303</a:t>
                      </a:r>
                    </a:p>
                  </a:txBody>
                  <a:tcPr marL="76200" marR="76200" marT="38100" marB="38100" anchor="ctr"/>
                </a:tc>
                <a:extLst>
                  <a:ext uri="{0D108BD9-81ED-4DB2-BD59-A6C34878D82A}">
                    <a16:rowId xmlns:a16="http://schemas.microsoft.com/office/drawing/2014/main" val="3896328828"/>
                  </a:ext>
                </a:extLst>
              </a:tr>
            </a:tbl>
          </a:graphicData>
        </a:graphic>
      </p:graphicFrame>
      <p:graphicFrame>
        <p:nvGraphicFramePr>
          <p:cNvPr id="7" name="Table 6">
            <a:extLst>
              <a:ext uri="{FF2B5EF4-FFF2-40B4-BE49-F238E27FC236}">
                <a16:creationId xmlns:a16="http://schemas.microsoft.com/office/drawing/2014/main" id="{90D0FB3D-1411-E2B9-2883-D1540461CD74}"/>
              </a:ext>
            </a:extLst>
          </p:cNvPr>
          <p:cNvGraphicFramePr>
            <a:graphicFrameLocks noGrp="1"/>
          </p:cNvGraphicFramePr>
          <p:nvPr>
            <p:extLst>
              <p:ext uri="{D42A27DB-BD31-4B8C-83A1-F6EECF244321}">
                <p14:modId xmlns:p14="http://schemas.microsoft.com/office/powerpoint/2010/main" val="3484120856"/>
              </p:ext>
            </p:extLst>
          </p:nvPr>
        </p:nvGraphicFramePr>
        <p:xfrm>
          <a:off x="6231192" y="897193"/>
          <a:ext cx="5948304" cy="5973248"/>
        </p:xfrm>
        <a:graphic>
          <a:graphicData uri="http://schemas.openxmlformats.org/drawingml/2006/table">
            <a:tbl>
              <a:tblPr firstRow="1" firstCol="1" bandRow="1">
                <a:tableStyleId>{5C22544A-7EE6-4342-B048-85BDC9FD1C3A}</a:tableStyleId>
              </a:tblPr>
              <a:tblGrid>
                <a:gridCol w="1982768">
                  <a:extLst>
                    <a:ext uri="{9D8B030D-6E8A-4147-A177-3AD203B41FA5}">
                      <a16:colId xmlns:a16="http://schemas.microsoft.com/office/drawing/2014/main" val="2853155301"/>
                    </a:ext>
                  </a:extLst>
                </a:gridCol>
                <a:gridCol w="1982768">
                  <a:extLst>
                    <a:ext uri="{9D8B030D-6E8A-4147-A177-3AD203B41FA5}">
                      <a16:colId xmlns:a16="http://schemas.microsoft.com/office/drawing/2014/main" val="3844379274"/>
                    </a:ext>
                  </a:extLst>
                </a:gridCol>
                <a:gridCol w="1982768">
                  <a:extLst>
                    <a:ext uri="{9D8B030D-6E8A-4147-A177-3AD203B41FA5}">
                      <a16:colId xmlns:a16="http://schemas.microsoft.com/office/drawing/2014/main" val="1648010670"/>
                    </a:ext>
                  </a:extLst>
                </a:gridCol>
              </a:tblGrid>
              <a:tr h="777509">
                <a:tc>
                  <a:txBody>
                    <a:bodyPr/>
                    <a:lstStyle/>
                    <a:p>
                      <a:r>
                        <a:rPr lang="en-US" sz="1400">
                          <a:effectLst/>
                        </a:rPr>
                        <a:t>         Age Group</a:t>
                      </a:r>
                    </a:p>
                  </a:txBody>
                  <a:tcPr marL="76200" marR="76200" marT="38100" marB="38100"/>
                </a:tc>
                <a:tc>
                  <a:txBody>
                    <a:bodyPr/>
                    <a:lstStyle/>
                    <a:p>
                      <a:r>
                        <a:rPr lang="en-US" sz="1400">
                          <a:effectLst/>
                        </a:rPr>
                        <a:t>       Education Level</a:t>
                      </a:r>
                    </a:p>
                  </a:txBody>
                  <a:tcPr marL="76200" marR="76200" marT="38100" marB="38100"/>
                </a:tc>
                <a:tc>
                  <a:txBody>
                    <a:bodyPr/>
                    <a:lstStyle/>
                    <a:p>
                      <a:r>
                        <a:rPr lang="en-US" sz="1400">
                          <a:effectLst/>
                        </a:rPr>
                        <a:t>               Count</a:t>
                      </a:r>
                    </a:p>
                  </a:txBody>
                  <a:tcPr marL="76200" marR="76200" marT="38100" marB="38100" anchor="ctr"/>
                </a:tc>
                <a:extLst>
                  <a:ext uri="{0D108BD9-81ED-4DB2-BD59-A6C34878D82A}">
                    <a16:rowId xmlns:a16="http://schemas.microsoft.com/office/drawing/2014/main" val="3732666264"/>
                  </a:ext>
                </a:extLst>
              </a:tr>
              <a:tr h="1308194">
                <a:tc rowSpan="6">
                  <a:txBody>
                    <a:bodyPr/>
                    <a:lstStyle/>
                    <a:p>
                      <a:endParaRPr lang="en-US" sz="1400">
                        <a:effectLst/>
                      </a:endParaRPr>
                    </a:p>
                    <a:p>
                      <a:pPr algn="ctr"/>
                      <a:r>
                        <a:rPr lang="en-US" sz="1400">
                          <a:effectLst/>
                        </a:rPr>
                        <a:t>40 to 49 years</a:t>
                      </a:r>
                    </a:p>
                  </a:txBody>
                  <a:tcPr marL="76200" marR="76200" marT="38100" marB="38100"/>
                </a:tc>
                <a:tc>
                  <a:txBody>
                    <a:bodyPr/>
                    <a:lstStyle/>
                    <a:p>
                      <a:endParaRPr lang="en-US" sz="1400">
                        <a:effectLst/>
                      </a:endParaRPr>
                    </a:p>
                    <a:p>
                      <a:pPr algn="ctr"/>
                      <a:r>
                        <a:rPr lang="en-US" sz="1400">
                          <a:effectLst/>
                        </a:rPr>
                        <a:t>                                                      Year 10/11</a:t>
                      </a:r>
                    </a:p>
                  </a:txBody>
                  <a:tcPr marL="76200" marR="76200" marT="38100" marB="38100"/>
                </a:tc>
                <a:tc>
                  <a:txBody>
                    <a:bodyPr/>
                    <a:lstStyle/>
                    <a:p>
                      <a:endParaRPr lang="en-US" sz="1400">
                        <a:effectLst/>
                      </a:endParaRPr>
                    </a:p>
                    <a:p>
                      <a:pPr algn="r"/>
                      <a:r>
                        <a:rPr lang="en-US" sz="1400">
                          <a:effectLst/>
                        </a:rPr>
                        <a:t>91207</a:t>
                      </a:r>
                    </a:p>
                  </a:txBody>
                  <a:tcPr marL="76200" marR="76200" marT="38100" marB="38100" anchor="ctr"/>
                </a:tc>
                <a:extLst>
                  <a:ext uri="{0D108BD9-81ED-4DB2-BD59-A6C34878D82A}">
                    <a16:rowId xmlns:a16="http://schemas.microsoft.com/office/drawing/2014/main" val="438719329"/>
                  </a:ext>
                </a:extLst>
              </a:tr>
              <a:tr h="777509">
                <a:tc vMerge="1">
                  <a:txBody>
                    <a:bodyPr/>
                    <a:lstStyle/>
                    <a:p>
                      <a:endParaRPr lang="en-US"/>
                    </a:p>
                  </a:txBody>
                  <a:tcPr/>
                </a:tc>
                <a:tc>
                  <a:txBody>
                    <a:bodyPr/>
                    <a:lstStyle/>
                    <a:p>
                      <a:pPr algn="r"/>
                      <a:r>
                        <a:rPr lang="en-US" sz="1400">
                          <a:effectLst/>
                        </a:rPr>
                        <a:t>Non-trade vocational education</a:t>
                      </a:r>
                    </a:p>
                  </a:txBody>
                  <a:tcPr marL="76200" marR="76200" marT="38100" marB="38100" anchor="ctr"/>
                </a:tc>
                <a:tc>
                  <a:txBody>
                    <a:bodyPr/>
                    <a:lstStyle/>
                    <a:p>
                      <a:pPr algn="r"/>
                      <a:r>
                        <a:rPr lang="en-US" sz="1400">
                          <a:effectLst/>
                        </a:rPr>
                        <a:t>57849</a:t>
                      </a:r>
                    </a:p>
                  </a:txBody>
                  <a:tcPr marL="76200" marR="76200" marT="38100" marB="38100" anchor="ctr"/>
                </a:tc>
                <a:extLst>
                  <a:ext uri="{0D108BD9-81ED-4DB2-BD59-A6C34878D82A}">
                    <a16:rowId xmlns:a16="http://schemas.microsoft.com/office/drawing/2014/main" val="2476789474"/>
                  </a:ext>
                </a:extLst>
              </a:tr>
              <a:tr h="777509">
                <a:tc vMerge="1">
                  <a:txBody>
                    <a:bodyPr/>
                    <a:lstStyle/>
                    <a:p>
                      <a:endParaRPr lang="en-US"/>
                    </a:p>
                  </a:txBody>
                  <a:tcPr/>
                </a:tc>
                <a:tc>
                  <a:txBody>
                    <a:bodyPr/>
                    <a:lstStyle/>
                    <a:p>
                      <a:pPr algn="r"/>
                      <a:r>
                        <a:rPr lang="en-US" sz="1400">
                          <a:effectLst/>
                        </a:rPr>
                        <a:t>Primary school or less than Year 10</a:t>
                      </a:r>
                    </a:p>
                  </a:txBody>
                  <a:tcPr marL="76200" marR="76200" marT="38100" marB="38100" anchor="ctr"/>
                </a:tc>
                <a:tc>
                  <a:txBody>
                    <a:bodyPr/>
                    <a:lstStyle/>
                    <a:p>
                      <a:pPr algn="r"/>
                      <a:r>
                        <a:rPr lang="en-US" sz="1400">
                          <a:effectLst/>
                        </a:rPr>
                        <a:t>39921</a:t>
                      </a:r>
                    </a:p>
                  </a:txBody>
                  <a:tcPr marL="76200" marR="76200" marT="38100" marB="38100" anchor="ctr"/>
                </a:tc>
                <a:extLst>
                  <a:ext uri="{0D108BD9-81ED-4DB2-BD59-A6C34878D82A}">
                    <a16:rowId xmlns:a16="http://schemas.microsoft.com/office/drawing/2014/main" val="3061200441"/>
                  </a:ext>
                </a:extLst>
              </a:tr>
              <a:tr h="777509">
                <a:tc vMerge="1">
                  <a:txBody>
                    <a:bodyPr/>
                    <a:lstStyle/>
                    <a:p>
                      <a:endParaRPr lang="en-US"/>
                    </a:p>
                  </a:txBody>
                  <a:tcPr/>
                </a:tc>
                <a:tc>
                  <a:txBody>
                    <a:bodyPr/>
                    <a:lstStyle/>
                    <a:p>
                      <a:pPr algn="r"/>
                      <a:r>
                        <a:rPr lang="en-US" sz="1400">
                          <a:effectLst/>
                        </a:rPr>
                        <a:t>Secondary schooling completed (Year 12/13)</a:t>
                      </a:r>
                    </a:p>
                  </a:txBody>
                  <a:tcPr marL="76200" marR="76200" marT="38100" marB="38100" anchor="ctr"/>
                </a:tc>
                <a:tc>
                  <a:txBody>
                    <a:bodyPr/>
                    <a:lstStyle/>
                    <a:p>
                      <a:pPr algn="r"/>
                      <a:r>
                        <a:rPr lang="en-US" sz="1400">
                          <a:effectLst/>
                        </a:rPr>
                        <a:t>38957</a:t>
                      </a:r>
                    </a:p>
                  </a:txBody>
                  <a:tcPr marL="76200" marR="76200" marT="38100" marB="38100" anchor="ctr"/>
                </a:tc>
                <a:extLst>
                  <a:ext uri="{0D108BD9-81ED-4DB2-BD59-A6C34878D82A}">
                    <a16:rowId xmlns:a16="http://schemas.microsoft.com/office/drawing/2014/main" val="1134815275"/>
                  </a:ext>
                </a:extLst>
              </a:tr>
              <a:tr h="777509">
                <a:tc vMerge="1">
                  <a:txBody>
                    <a:bodyPr/>
                    <a:lstStyle/>
                    <a:p>
                      <a:endParaRPr lang="en-US"/>
                    </a:p>
                  </a:txBody>
                  <a:tcPr/>
                </a:tc>
                <a:tc>
                  <a:txBody>
                    <a:bodyPr/>
                    <a:lstStyle/>
                    <a:p>
                      <a:pPr algn="r"/>
                      <a:r>
                        <a:rPr lang="en-US" sz="1400">
                          <a:effectLst/>
                        </a:rPr>
                        <a:t>Diploma or equivalent</a:t>
                      </a:r>
                    </a:p>
                  </a:txBody>
                  <a:tcPr marL="76200" marR="76200" marT="38100" marB="38100" anchor="ctr"/>
                </a:tc>
                <a:tc>
                  <a:txBody>
                    <a:bodyPr/>
                    <a:lstStyle/>
                    <a:p>
                      <a:pPr algn="r"/>
                      <a:r>
                        <a:rPr lang="en-US" sz="1400">
                          <a:effectLst/>
                        </a:rPr>
                        <a:t>16602</a:t>
                      </a:r>
                    </a:p>
                  </a:txBody>
                  <a:tcPr marL="76200" marR="76200" marT="38100" marB="38100" anchor="ctr"/>
                </a:tc>
                <a:extLst>
                  <a:ext uri="{0D108BD9-81ED-4DB2-BD59-A6C34878D82A}">
                    <a16:rowId xmlns:a16="http://schemas.microsoft.com/office/drawing/2014/main" val="2314968864"/>
                  </a:ext>
                </a:extLst>
              </a:tr>
              <a:tr h="777509">
                <a:tc vMerge="1">
                  <a:txBody>
                    <a:bodyPr/>
                    <a:lstStyle/>
                    <a:p>
                      <a:endParaRPr lang="en-US"/>
                    </a:p>
                  </a:txBody>
                  <a:tcPr/>
                </a:tc>
                <a:tc>
                  <a:txBody>
                    <a:bodyPr/>
                    <a:lstStyle/>
                    <a:p>
                      <a:pPr algn="r"/>
                      <a:r>
                        <a:rPr lang="en-US" sz="1400">
                          <a:effectLst/>
                        </a:rPr>
                        <a:t>Bachelor Degree or equivalent</a:t>
                      </a:r>
                    </a:p>
                  </a:txBody>
                  <a:tcPr marL="76200" marR="76200" marT="38100" marB="38100" anchor="ctr"/>
                </a:tc>
                <a:tc>
                  <a:txBody>
                    <a:bodyPr/>
                    <a:lstStyle/>
                    <a:p>
                      <a:pPr algn="r"/>
                      <a:r>
                        <a:rPr lang="en-US" sz="1400">
                          <a:effectLst/>
                        </a:rPr>
                        <a:t>12406</a:t>
                      </a:r>
                    </a:p>
                  </a:txBody>
                  <a:tcPr marL="76200" marR="76200" marT="38100" marB="38100" anchor="ctr"/>
                </a:tc>
                <a:extLst>
                  <a:ext uri="{0D108BD9-81ED-4DB2-BD59-A6C34878D82A}">
                    <a16:rowId xmlns:a16="http://schemas.microsoft.com/office/drawing/2014/main" val="4192593138"/>
                  </a:ext>
                </a:extLst>
              </a:tr>
            </a:tbl>
          </a:graphicData>
        </a:graphic>
      </p:graphicFrame>
    </p:spTree>
    <p:extLst>
      <p:ext uri="{BB962C8B-B14F-4D97-AF65-F5344CB8AC3E}">
        <p14:creationId xmlns:p14="http://schemas.microsoft.com/office/powerpoint/2010/main" val="2492559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04854-9150-19FE-5259-763CF73E7EC3}"/>
              </a:ext>
            </a:extLst>
          </p:cNvPr>
          <p:cNvSpPr>
            <a:spLocks noGrp="1"/>
          </p:cNvSpPr>
          <p:nvPr>
            <p:ph type="title"/>
          </p:nvPr>
        </p:nvSpPr>
        <p:spPr/>
        <p:txBody>
          <a:bodyPr/>
          <a:lstStyle/>
          <a:p>
            <a:r>
              <a:rPr lang="en-US">
                <a:ln>
                  <a:solidFill>
                    <a:prstClr val="black">
                      <a:lumMod val="75000"/>
                      <a:lumOff val="25000"/>
                      <a:alpha val="10000"/>
                    </a:prstClr>
                  </a:solidFill>
                </a:ln>
                <a:effectLst>
                  <a:outerShdw blurRad="9525" dist="25400" dir="14640000" algn="tl" rotWithShape="0">
                    <a:prstClr val="black">
                      <a:alpha val="30000"/>
                    </a:prstClr>
                  </a:outerShdw>
                </a:effectLst>
              </a:rPr>
              <a:t>Discussion of findings</a:t>
            </a:r>
            <a:endParaRPr lang="en-US"/>
          </a:p>
        </p:txBody>
      </p:sp>
      <p:sp>
        <p:nvSpPr>
          <p:cNvPr id="3" name="Content Placeholder 2">
            <a:extLst>
              <a:ext uri="{FF2B5EF4-FFF2-40B4-BE49-F238E27FC236}">
                <a16:creationId xmlns:a16="http://schemas.microsoft.com/office/drawing/2014/main" id="{8A0E68B0-1292-F052-9A8C-EC0EDD9574DC}"/>
              </a:ext>
            </a:extLst>
          </p:cNvPr>
          <p:cNvSpPr>
            <a:spLocks noGrp="1"/>
          </p:cNvSpPr>
          <p:nvPr>
            <p:ph idx="1"/>
          </p:nvPr>
        </p:nvSpPr>
        <p:spPr/>
        <p:txBody>
          <a:bodyPr/>
          <a:lstStyle/>
          <a:p>
            <a:pPr indent="-305435"/>
            <a:r>
              <a:rPr lang="en-US">
                <a:ln>
                  <a:solidFill>
                    <a:prstClr val="black">
                      <a:lumMod val="75000"/>
                      <a:lumOff val="25000"/>
                      <a:alpha val="10000"/>
                    </a:prstClr>
                  </a:solidFill>
                </a:ln>
                <a:effectLst>
                  <a:outerShdw blurRad="9525" dist="25400" dir="14640000" algn="tl" rotWithShape="0">
                    <a:prstClr val="black">
                      <a:alpha val="30000"/>
                    </a:prstClr>
                  </a:outerShdw>
                </a:effectLst>
              </a:rPr>
              <a:t>Having a higher education level can assist in staying out of unemployment and seeking employment.</a:t>
            </a:r>
          </a:p>
          <a:p>
            <a:pPr marL="37465" indent="0">
              <a:buNone/>
            </a:pPr>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a:ln>
                  <a:solidFill>
                    <a:prstClr val="black">
                      <a:lumMod val="75000"/>
                      <a:lumOff val="25000"/>
                      <a:alpha val="10000"/>
                    </a:prstClr>
                  </a:solidFill>
                </a:ln>
                <a:effectLst>
                  <a:outerShdw blurRad="9525" dist="25400" dir="14640000" algn="tl" rotWithShape="0">
                    <a:prstClr val="black">
                      <a:alpha val="30000"/>
                    </a:prstClr>
                  </a:outerShdw>
                </a:effectLst>
              </a:rPr>
              <a:t>The findings are to be expected. </a:t>
            </a:r>
          </a:p>
          <a:p>
            <a:pPr indent="-305435"/>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a:ln>
                  <a:solidFill>
                    <a:prstClr val="black">
                      <a:lumMod val="75000"/>
                      <a:lumOff val="25000"/>
                      <a:alpha val="10000"/>
                    </a:prstClr>
                  </a:solidFill>
                </a:ln>
                <a:effectLst>
                  <a:outerShdw blurRad="9525" dist="25400" dir="14640000" algn="tl" rotWithShape="0">
                    <a:prstClr val="black">
                      <a:alpha val="30000"/>
                    </a:prstClr>
                  </a:outerShdw>
                </a:effectLst>
              </a:rPr>
              <a:t>More expenditure could be directed to funding the education of Jobseekers.</a:t>
            </a:r>
          </a:p>
        </p:txBody>
      </p:sp>
    </p:spTree>
    <p:extLst>
      <p:ext uri="{BB962C8B-B14F-4D97-AF65-F5344CB8AC3E}">
        <p14:creationId xmlns:p14="http://schemas.microsoft.com/office/powerpoint/2010/main" val="33410041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ABA3C-2F49-4FE5-2945-BA08D3CE405F}"/>
              </a:ext>
            </a:extLst>
          </p:cNvPr>
          <p:cNvSpPr>
            <a:spLocks noGrp="1"/>
          </p:cNvSpPr>
          <p:nvPr>
            <p:ph type="title"/>
          </p:nvPr>
        </p:nvSpPr>
        <p:spPr/>
        <p:txBody>
          <a:bodyPr/>
          <a:lstStyle/>
          <a:p>
            <a:r>
              <a:rPr lang="en-US">
                <a:ln>
                  <a:solidFill>
                    <a:prstClr val="black">
                      <a:lumMod val="75000"/>
                      <a:lumOff val="25000"/>
                      <a:alpha val="10000"/>
                    </a:prstClr>
                  </a:solidFill>
                </a:ln>
                <a:effectLst>
                  <a:outerShdw blurRad="9525" dist="25400" dir="14640000" algn="tl" rotWithShape="0">
                    <a:prstClr val="black">
                      <a:alpha val="30000"/>
                    </a:prstClr>
                  </a:outerShdw>
                </a:effectLst>
              </a:rPr>
              <a:t>Jeya's Analysis</a:t>
            </a:r>
            <a:endParaRPr lang="en-US"/>
          </a:p>
        </p:txBody>
      </p:sp>
      <p:sp>
        <p:nvSpPr>
          <p:cNvPr id="3" name="Content Placeholder 2">
            <a:extLst>
              <a:ext uri="{FF2B5EF4-FFF2-40B4-BE49-F238E27FC236}">
                <a16:creationId xmlns:a16="http://schemas.microsoft.com/office/drawing/2014/main" id="{DC17AEAC-C5B8-0530-AA00-5ABB798BFA18}"/>
              </a:ext>
            </a:extLst>
          </p:cNvPr>
          <p:cNvSpPr>
            <a:spLocks noGrp="1"/>
          </p:cNvSpPr>
          <p:nvPr>
            <p:ph idx="1"/>
          </p:nvPr>
        </p:nvSpPr>
        <p:spPr/>
        <p:txBody>
          <a:bodyPr>
            <a:normAutofit/>
          </a:bodyPr>
          <a:lstStyle/>
          <a:p>
            <a:pPr indent="-305435"/>
            <a:r>
              <a:rPr lang="en-US">
                <a:ln>
                  <a:solidFill>
                    <a:prstClr val="black">
                      <a:lumMod val="75000"/>
                      <a:lumOff val="25000"/>
                      <a:alpha val="10000"/>
                    </a:prstClr>
                  </a:solidFill>
                </a:ln>
                <a:effectLst>
                  <a:outerShdw blurRad="9525" dist="25400" dir="14640000" algn="tl" rotWithShape="0">
                    <a:prstClr val="black">
                      <a:alpha val="30000"/>
                    </a:prstClr>
                  </a:outerShdw>
                </a:effectLst>
              </a:rPr>
              <a:t>Indigenous jobseekers funded from 2015 to 2017</a:t>
            </a:r>
          </a:p>
          <a:p>
            <a:pPr marL="719455" lvl="1" indent="-269875"/>
            <a:r>
              <a:rPr lang="en-US">
                <a:ln>
                  <a:solidFill>
                    <a:prstClr val="black">
                      <a:lumMod val="75000"/>
                      <a:lumOff val="25000"/>
                      <a:alpha val="10000"/>
                    </a:prstClr>
                  </a:solidFill>
                </a:ln>
                <a:effectLst>
                  <a:outerShdw blurRad="9525" dist="25400" dir="14640000" algn="tl" rotWithShape="0">
                    <a:prstClr val="black">
                      <a:alpha val="30000"/>
                    </a:prstClr>
                  </a:outerShdw>
                </a:effectLst>
              </a:rPr>
              <a:t>What was the count and gender distribution?</a:t>
            </a:r>
          </a:p>
          <a:p>
            <a:pPr marL="719455" lvl="1" indent="-269875"/>
            <a:r>
              <a:rPr lang="en-US">
                <a:ln>
                  <a:solidFill>
                    <a:prstClr val="black">
                      <a:lumMod val="75000"/>
                      <a:lumOff val="25000"/>
                      <a:alpha val="10000"/>
                    </a:prstClr>
                  </a:solidFill>
                </a:ln>
                <a:effectLst>
                  <a:outerShdw blurRad="9525" dist="25400" dir="14640000" algn="tl" rotWithShape="0">
                    <a:prstClr val="black">
                      <a:alpha val="30000"/>
                    </a:prstClr>
                  </a:outerShdw>
                </a:effectLst>
              </a:rPr>
              <a:t>How did homelessness and ex-offence affect this group of jobseekers?</a:t>
            </a:r>
          </a:p>
          <a:p>
            <a:pPr marL="719455" lvl="1" indent="-269875"/>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a:ln>
                  <a:solidFill>
                    <a:prstClr val="black">
                      <a:lumMod val="75000"/>
                      <a:lumOff val="25000"/>
                      <a:alpha val="10000"/>
                    </a:prstClr>
                  </a:solidFill>
                </a:ln>
                <a:effectLst>
                  <a:outerShdw blurRad="9525" dist="25400" dir="14640000" algn="tl" rotWithShape="0">
                    <a:prstClr val="black">
                      <a:alpha val="30000"/>
                    </a:prstClr>
                  </a:outerShdw>
                </a:effectLst>
              </a:rPr>
              <a:t>Amount spent on Indigenous jobseekers</a:t>
            </a:r>
          </a:p>
          <a:p>
            <a:pPr marL="719455" lvl="1" indent="-269875"/>
            <a:r>
              <a:rPr lang="en-US">
                <a:ln>
                  <a:solidFill>
                    <a:prstClr val="black">
                      <a:lumMod val="75000"/>
                      <a:lumOff val="25000"/>
                      <a:alpha val="10000"/>
                    </a:prstClr>
                  </a:solidFill>
                </a:ln>
                <a:effectLst>
                  <a:outerShdw blurRad="9525" dist="25400" dir="14640000" algn="tl" rotWithShape="0">
                    <a:prstClr val="black">
                      <a:alpha val="30000"/>
                    </a:prstClr>
                  </a:outerShdw>
                </a:effectLst>
              </a:rPr>
              <a:t>How much was spent by each category and each stream?</a:t>
            </a:r>
          </a:p>
          <a:p>
            <a:pPr marL="719455" lvl="1" indent="-269875"/>
            <a:r>
              <a:rPr lang="en-US">
                <a:ln>
                  <a:solidFill>
                    <a:prstClr val="black">
                      <a:lumMod val="75000"/>
                      <a:lumOff val="25000"/>
                      <a:alpha val="10000"/>
                    </a:prstClr>
                  </a:solidFill>
                </a:ln>
                <a:effectLst>
                  <a:outerShdw blurRad="9525" dist="25400" dir="14640000" algn="tl" rotWithShape="0">
                    <a:prstClr val="black">
                      <a:alpha val="30000"/>
                    </a:prstClr>
                  </a:outerShdw>
                </a:effectLst>
              </a:rPr>
              <a:t>How much did each state spend and what was the average spend?</a:t>
            </a:r>
          </a:p>
          <a:p>
            <a:pPr marL="719455" lvl="1" indent="-269875"/>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Tree>
    <p:extLst>
      <p:ext uri="{BB962C8B-B14F-4D97-AF65-F5344CB8AC3E}">
        <p14:creationId xmlns:p14="http://schemas.microsoft.com/office/powerpoint/2010/main" val="25785161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57D7C-4CE5-0809-91F3-57EC95891928}"/>
              </a:ext>
            </a:extLst>
          </p:cNvPr>
          <p:cNvSpPr>
            <a:spLocks noGrp="1"/>
          </p:cNvSpPr>
          <p:nvPr>
            <p:ph type="title"/>
          </p:nvPr>
        </p:nvSpPr>
        <p:spPr>
          <a:xfrm>
            <a:off x="953900" y="148390"/>
            <a:ext cx="10353762" cy="846222"/>
          </a:xfrm>
        </p:spPr>
        <p:txBody>
          <a:bodyPr vert="horz" lIns="91440" tIns="45720" rIns="91440" bIns="45720" rtlCol="0" anchor="ctr">
            <a:noAutofit/>
          </a:bodyPr>
          <a:lstStyle/>
          <a:p>
            <a:r>
              <a:rPr lang="en-US" sz="2400" b="1">
                <a:ln>
                  <a:solidFill>
                    <a:prstClr val="black">
                      <a:lumMod val="75000"/>
                      <a:lumOff val="25000"/>
                      <a:alpha val="10000"/>
                    </a:prstClr>
                  </a:solidFill>
                </a:ln>
                <a:effectLst>
                  <a:outerShdw blurRad="9525" dist="25400" dir="14640000" algn="tl" rotWithShape="0">
                    <a:prstClr val="black">
                      <a:alpha val="30000"/>
                    </a:prstClr>
                  </a:outerShdw>
                </a:effectLst>
              </a:rPr>
              <a:t>Indigenous Jobseekers – By numbers and Gender</a:t>
            </a:r>
            <a:br>
              <a:rPr lang="en-US" sz="2400" b="1">
                <a:ln>
                  <a:solidFill>
                    <a:prstClr val="black">
                      <a:lumMod val="75000"/>
                      <a:lumOff val="25000"/>
                      <a:alpha val="10000"/>
                    </a:prstClr>
                  </a:solidFill>
                </a:ln>
                <a:effectLst>
                  <a:outerShdw blurRad="9525" dist="25400" dir="14640000" algn="tl" rotWithShape="0">
                    <a:prstClr val="black">
                      <a:alpha val="30000"/>
                    </a:prstClr>
                  </a:outerShdw>
                </a:effectLst>
              </a:rPr>
            </a:br>
            <a:r>
              <a:rPr lang="en-US" sz="2400" b="1">
                <a:ln>
                  <a:solidFill>
                    <a:prstClr val="black">
                      <a:lumMod val="75000"/>
                      <a:lumOff val="25000"/>
                      <a:alpha val="10000"/>
                    </a:prstClr>
                  </a:solidFill>
                </a:ln>
                <a:effectLst>
                  <a:outerShdw blurRad="9525" dist="25400" dir="14640000" algn="tl" rotWithShape="0">
                    <a:prstClr val="black">
                      <a:alpha val="30000"/>
                    </a:prstClr>
                  </a:outerShdw>
                </a:effectLst>
              </a:rPr>
              <a:t>2015 to 2017</a:t>
            </a:r>
          </a:p>
        </p:txBody>
      </p:sp>
      <p:pic>
        <p:nvPicPr>
          <p:cNvPr id="4" name="Picture 4" descr="Chart, bar chart&#10;&#10;Description automatically generated">
            <a:extLst>
              <a:ext uri="{FF2B5EF4-FFF2-40B4-BE49-F238E27FC236}">
                <a16:creationId xmlns:a16="http://schemas.microsoft.com/office/drawing/2014/main" id="{109B26AF-3759-D1F3-EFF0-1F99FDCAAC40}"/>
              </a:ext>
            </a:extLst>
          </p:cNvPr>
          <p:cNvPicPr>
            <a:picLocks noGrp="1" noChangeAspect="1"/>
          </p:cNvPicPr>
          <p:nvPr>
            <p:ph idx="1"/>
          </p:nvPr>
        </p:nvPicPr>
        <p:blipFill>
          <a:blip r:embed="rId2"/>
          <a:stretch>
            <a:fillRect/>
          </a:stretch>
        </p:blipFill>
        <p:spPr>
          <a:xfrm>
            <a:off x="604472" y="1164780"/>
            <a:ext cx="5036103" cy="3714749"/>
          </a:xfrm>
        </p:spPr>
      </p:pic>
      <p:pic>
        <p:nvPicPr>
          <p:cNvPr id="5" name="Picture 5" descr="Chart, pie chart&#10;&#10;Description automatically generated">
            <a:extLst>
              <a:ext uri="{FF2B5EF4-FFF2-40B4-BE49-F238E27FC236}">
                <a16:creationId xmlns:a16="http://schemas.microsoft.com/office/drawing/2014/main" id="{5346F919-7F88-43C5-68A8-33AC7613C10A}"/>
              </a:ext>
            </a:extLst>
          </p:cNvPr>
          <p:cNvPicPr>
            <a:picLocks noChangeAspect="1"/>
          </p:cNvPicPr>
          <p:nvPr/>
        </p:nvPicPr>
        <p:blipFill>
          <a:blip r:embed="rId3"/>
          <a:stretch>
            <a:fillRect/>
          </a:stretch>
        </p:blipFill>
        <p:spPr>
          <a:xfrm>
            <a:off x="7139774" y="1167343"/>
            <a:ext cx="3991778" cy="3746575"/>
          </a:xfrm>
          <a:prstGeom prst="rect">
            <a:avLst/>
          </a:prstGeom>
        </p:spPr>
      </p:pic>
      <p:sp>
        <p:nvSpPr>
          <p:cNvPr id="6" name="TextBox 5">
            <a:extLst>
              <a:ext uri="{FF2B5EF4-FFF2-40B4-BE49-F238E27FC236}">
                <a16:creationId xmlns:a16="http://schemas.microsoft.com/office/drawing/2014/main" id="{BE0EDE52-118C-6FB8-D1F1-B944633C5AF6}"/>
              </a:ext>
            </a:extLst>
          </p:cNvPr>
          <p:cNvSpPr txBox="1"/>
          <p:nvPr/>
        </p:nvSpPr>
        <p:spPr>
          <a:xfrm>
            <a:off x="1365585" y="5416216"/>
            <a:ext cx="9450804"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000"/>
              <a:t>There was a significant increase in Jobseekers in 2016 which was 3 times higher than 2015</a:t>
            </a:r>
          </a:p>
          <a:p>
            <a:pPr marL="285750" indent="-285750">
              <a:buFont typeface="Arial"/>
              <a:buChar char="•"/>
            </a:pPr>
            <a:r>
              <a:rPr lang="en-US" sz="2000"/>
              <a:t>Majority of the Jobseekers were males</a:t>
            </a:r>
          </a:p>
        </p:txBody>
      </p:sp>
    </p:spTree>
    <p:extLst>
      <p:ext uri="{BB962C8B-B14F-4D97-AF65-F5344CB8AC3E}">
        <p14:creationId xmlns:p14="http://schemas.microsoft.com/office/powerpoint/2010/main" val="8754732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F47B3-7AB5-DF93-6A08-F6553B7CF5A4}"/>
              </a:ext>
            </a:extLst>
          </p:cNvPr>
          <p:cNvSpPr>
            <a:spLocks noGrp="1"/>
          </p:cNvSpPr>
          <p:nvPr>
            <p:ph type="title"/>
          </p:nvPr>
        </p:nvSpPr>
        <p:spPr>
          <a:xfrm>
            <a:off x="913795" y="298784"/>
            <a:ext cx="10353762" cy="1257300"/>
          </a:xfrm>
        </p:spPr>
        <p:txBody>
          <a:bodyPr>
            <a:normAutofit fontScale="90000"/>
          </a:bodyPr>
          <a:lstStyle/>
          <a:p>
            <a:r>
              <a:rPr lang="en-US">
                <a:ln>
                  <a:solidFill>
                    <a:prstClr val="black">
                      <a:lumMod val="75000"/>
                      <a:lumOff val="25000"/>
                      <a:alpha val="10000"/>
                    </a:prstClr>
                  </a:solidFill>
                </a:ln>
                <a:effectLst>
                  <a:outerShdw blurRad="9525" dist="25400" dir="14640000" algn="tl" rotWithShape="0">
                    <a:prstClr val="black">
                      <a:alpha val="30000"/>
                    </a:prstClr>
                  </a:outerShdw>
                </a:effectLst>
              </a:rPr>
              <a:t>Analysis based on Homelessness and Ex-offence</a:t>
            </a:r>
            <a:endParaRPr lang="en-US"/>
          </a:p>
        </p:txBody>
      </p:sp>
      <p:graphicFrame>
        <p:nvGraphicFramePr>
          <p:cNvPr id="5" name="Content Placeholder 4">
            <a:extLst>
              <a:ext uri="{FF2B5EF4-FFF2-40B4-BE49-F238E27FC236}">
                <a16:creationId xmlns:a16="http://schemas.microsoft.com/office/drawing/2014/main" id="{7ED00FC4-3B2A-5014-5306-D73CE03A675E}"/>
              </a:ext>
            </a:extLst>
          </p:cNvPr>
          <p:cNvGraphicFramePr>
            <a:graphicFrameLocks noGrp="1"/>
          </p:cNvGraphicFramePr>
          <p:nvPr>
            <p:ph idx="1"/>
            <p:extLst>
              <p:ext uri="{D42A27DB-BD31-4B8C-83A1-F6EECF244321}">
                <p14:modId xmlns:p14="http://schemas.microsoft.com/office/powerpoint/2010/main" val="3050089715"/>
              </p:ext>
            </p:extLst>
          </p:nvPr>
        </p:nvGraphicFramePr>
        <p:xfrm>
          <a:off x="914400" y="1625266"/>
          <a:ext cx="10353671" cy="1950720"/>
        </p:xfrm>
        <a:graphic>
          <a:graphicData uri="http://schemas.openxmlformats.org/drawingml/2006/table">
            <a:tbl>
              <a:tblPr firstRow="1" bandRow="1">
                <a:tableStyleId>{5C22544A-7EE6-4342-B048-85BDC9FD1C3A}</a:tableStyleId>
              </a:tblPr>
              <a:tblGrid>
                <a:gridCol w="2002091">
                  <a:extLst>
                    <a:ext uri="{9D8B030D-6E8A-4147-A177-3AD203B41FA5}">
                      <a16:colId xmlns:a16="http://schemas.microsoft.com/office/drawing/2014/main" val="529135517"/>
                    </a:ext>
                  </a:extLst>
                </a:gridCol>
                <a:gridCol w="2002091">
                  <a:extLst>
                    <a:ext uri="{9D8B030D-6E8A-4147-A177-3AD203B41FA5}">
                      <a16:colId xmlns:a16="http://schemas.microsoft.com/office/drawing/2014/main" val="3764258172"/>
                    </a:ext>
                  </a:extLst>
                </a:gridCol>
                <a:gridCol w="2002091">
                  <a:extLst>
                    <a:ext uri="{9D8B030D-6E8A-4147-A177-3AD203B41FA5}">
                      <a16:colId xmlns:a16="http://schemas.microsoft.com/office/drawing/2014/main" val="489582632"/>
                    </a:ext>
                  </a:extLst>
                </a:gridCol>
                <a:gridCol w="2002091">
                  <a:extLst>
                    <a:ext uri="{9D8B030D-6E8A-4147-A177-3AD203B41FA5}">
                      <a16:colId xmlns:a16="http://schemas.microsoft.com/office/drawing/2014/main" val="121088873"/>
                    </a:ext>
                  </a:extLst>
                </a:gridCol>
                <a:gridCol w="2345307">
                  <a:extLst>
                    <a:ext uri="{9D8B030D-6E8A-4147-A177-3AD203B41FA5}">
                      <a16:colId xmlns:a16="http://schemas.microsoft.com/office/drawing/2014/main" val="3632319279"/>
                    </a:ext>
                  </a:extLst>
                </a:gridCol>
              </a:tblGrid>
              <a:tr h="0">
                <a:tc>
                  <a:txBody>
                    <a:bodyPr/>
                    <a:lstStyle/>
                    <a:p>
                      <a:pPr lvl="0" algn="ctr">
                        <a:buNone/>
                      </a:pPr>
                      <a:r>
                        <a:rPr lang="en-US" sz="1800" b="0" i="0" u="none" strike="noStrike" noProof="0">
                          <a:effectLst/>
                        </a:rPr>
                        <a:t>Year</a:t>
                      </a:r>
                      <a:br>
                        <a:rPr lang="en-US">
                          <a:effectLst/>
                        </a:rPr>
                      </a:br>
                      <a:endParaRPr lang="en-US">
                        <a:effectLst/>
                      </a:endParaRPr>
                    </a:p>
                  </a:txBody>
                  <a:tcPr marL="76200" marR="76200" marT="38100" marB="38100" anchor="ctr"/>
                </a:tc>
                <a:tc>
                  <a:txBody>
                    <a:bodyPr/>
                    <a:lstStyle/>
                    <a:p>
                      <a:pPr lvl="0" algn="ctr">
                        <a:lnSpc>
                          <a:spcPct val="100000"/>
                        </a:lnSpc>
                        <a:spcBef>
                          <a:spcPts val="0"/>
                        </a:spcBef>
                        <a:spcAft>
                          <a:spcPts val="0"/>
                        </a:spcAft>
                        <a:buNone/>
                      </a:pPr>
                      <a:r>
                        <a:rPr lang="en-US" sz="1800" b="1" i="0" u="none" strike="noStrike" noProof="0">
                          <a:effectLst/>
                          <a:latin typeface="Goudy Old Style"/>
                        </a:rPr>
                        <a:t>Homeless</a:t>
                      </a:r>
                    </a:p>
                    <a:p>
                      <a:pPr lvl="0" algn="ctr">
                        <a:buNone/>
                      </a:pPr>
                      <a:endParaRPr lang="en-US">
                        <a:effectLst/>
                      </a:endParaRPr>
                    </a:p>
                  </a:txBody>
                  <a:tcPr marL="76200" marR="76200" marT="38100" marB="38100" anchor="ctr"/>
                </a:tc>
                <a:tc>
                  <a:txBody>
                    <a:bodyPr/>
                    <a:lstStyle/>
                    <a:p>
                      <a:pPr lvl="0" algn="ctr">
                        <a:lnSpc>
                          <a:spcPct val="100000"/>
                        </a:lnSpc>
                        <a:spcBef>
                          <a:spcPts val="0"/>
                        </a:spcBef>
                        <a:spcAft>
                          <a:spcPts val="0"/>
                        </a:spcAft>
                        <a:buNone/>
                      </a:pPr>
                      <a:r>
                        <a:rPr lang="en-US" sz="1800" b="1" i="0" u="none" strike="noStrike" noProof="0">
                          <a:effectLst/>
                          <a:latin typeface="Goudy Old Style"/>
                        </a:rPr>
                        <a:t>Ex Offenders</a:t>
                      </a:r>
                    </a:p>
                    <a:p>
                      <a:pPr lvl="0" algn="ctr">
                        <a:buNone/>
                      </a:pPr>
                      <a:endParaRPr lang="en-US">
                        <a:effectLst/>
                      </a:endParaRPr>
                    </a:p>
                  </a:txBody>
                  <a:tcPr marL="76200" marR="76200" marT="38100" marB="38100" anchor="ctr"/>
                </a:tc>
                <a:tc>
                  <a:txBody>
                    <a:bodyPr/>
                    <a:lstStyle/>
                    <a:p>
                      <a:pPr lvl="0" algn="ctr">
                        <a:lnSpc>
                          <a:spcPct val="100000"/>
                        </a:lnSpc>
                        <a:spcBef>
                          <a:spcPts val="0"/>
                        </a:spcBef>
                        <a:spcAft>
                          <a:spcPts val="0"/>
                        </a:spcAft>
                        <a:buNone/>
                      </a:pPr>
                      <a:r>
                        <a:rPr lang="en-US" sz="1800" b="1" i="0" u="none" strike="noStrike" noProof="0">
                          <a:effectLst/>
                          <a:latin typeface="Goudy Old Style"/>
                        </a:rPr>
                        <a:t>Percentage of Homeless</a:t>
                      </a:r>
                    </a:p>
                    <a:p>
                      <a:pPr lvl="0" algn="ctr">
                        <a:buNone/>
                      </a:pPr>
                      <a:endParaRPr lang="en-US">
                        <a:effectLst/>
                      </a:endParaRPr>
                    </a:p>
                  </a:txBody>
                  <a:tcPr marL="76200" marR="76200" marT="38100" marB="38100" anchor="ctr"/>
                </a:tc>
                <a:tc>
                  <a:txBody>
                    <a:bodyPr/>
                    <a:lstStyle/>
                    <a:p>
                      <a:pPr lvl="0" algn="ctr">
                        <a:buNone/>
                      </a:pPr>
                      <a:r>
                        <a:rPr lang="en-US" sz="1800" b="1" i="0" u="none" strike="noStrike" noProof="0">
                          <a:latin typeface="Goudy Old Style"/>
                        </a:rPr>
                        <a:t>Percentage of Ex-Offenders</a:t>
                      </a:r>
                      <a:endParaRPr lang="en-US"/>
                    </a:p>
                  </a:txBody>
                  <a:tcPr/>
                </a:tc>
                <a:extLst>
                  <a:ext uri="{0D108BD9-81ED-4DB2-BD59-A6C34878D82A}">
                    <a16:rowId xmlns:a16="http://schemas.microsoft.com/office/drawing/2014/main" val="166862690"/>
                  </a:ext>
                </a:extLst>
              </a:tr>
              <a:tr h="0">
                <a:tc>
                  <a:txBody>
                    <a:bodyPr/>
                    <a:lstStyle/>
                    <a:p>
                      <a:pPr algn="ctr" fontAlgn="ctr"/>
                      <a:r>
                        <a:rPr lang="en-US">
                          <a:effectLst/>
                        </a:rPr>
                        <a:t>2015</a:t>
                      </a:r>
                      <a:endParaRPr lang="en-US" b="0">
                        <a:effectLst/>
                      </a:endParaRPr>
                    </a:p>
                  </a:txBody>
                  <a:tcPr marL="76200" marR="76200" marT="38100" marB="38100" anchor="ctr"/>
                </a:tc>
                <a:tc>
                  <a:txBody>
                    <a:bodyPr/>
                    <a:lstStyle/>
                    <a:p>
                      <a:pPr algn="ctr"/>
                      <a:r>
                        <a:rPr lang="en-US">
                          <a:effectLst/>
                        </a:rPr>
                        <a:t>5304</a:t>
                      </a:r>
                    </a:p>
                  </a:txBody>
                  <a:tcPr marL="76200" marR="76200" marT="38100" marB="38100" anchor="ctr"/>
                </a:tc>
                <a:tc>
                  <a:txBody>
                    <a:bodyPr/>
                    <a:lstStyle/>
                    <a:p>
                      <a:pPr algn="ctr"/>
                      <a:r>
                        <a:rPr lang="en-US">
                          <a:effectLst/>
                        </a:rPr>
                        <a:t>6185</a:t>
                      </a:r>
                    </a:p>
                  </a:txBody>
                  <a:tcPr marL="76200" marR="76200" marT="38100" marB="38100" anchor="ctr"/>
                </a:tc>
                <a:tc>
                  <a:txBody>
                    <a:bodyPr/>
                    <a:lstStyle/>
                    <a:p>
                      <a:pPr algn="ctr"/>
                      <a:r>
                        <a:rPr lang="en-US">
                          <a:effectLst/>
                        </a:rPr>
                        <a:t>22.66%</a:t>
                      </a:r>
                    </a:p>
                  </a:txBody>
                  <a:tcPr marL="76200" marR="76200" marT="38100" marB="38100" anchor="ctr"/>
                </a:tc>
                <a:tc>
                  <a:txBody>
                    <a:bodyPr/>
                    <a:lstStyle/>
                    <a:p>
                      <a:pPr algn="ctr"/>
                      <a:r>
                        <a:rPr lang="en-US">
                          <a:effectLst/>
                        </a:rPr>
                        <a:t>26.43%</a:t>
                      </a:r>
                    </a:p>
                  </a:txBody>
                  <a:tcPr marL="76200" marR="76200" marT="38100" marB="38100" anchor="ctr"/>
                </a:tc>
                <a:extLst>
                  <a:ext uri="{0D108BD9-81ED-4DB2-BD59-A6C34878D82A}">
                    <a16:rowId xmlns:a16="http://schemas.microsoft.com/office/drawing/2014/main" val="71423445"/>
                  </a:ext>
                </a:extLst>
              </a:tr>
              <a:tr h="0">
                <a:tc>
                  <a:txBody>
                    <a:bodyPr/>
                    <a:lstStyle/>
                    <a:p>
                      <a:pPr algn="ctr" fontAlgn="ctr"/>
                      <a:r>
                        <a:rPr lang="en-US">
                          <a:effectLst/>
                        </a:rPr>
                        <a:t>2016</a:t>
                      </a:r>
                      <a:endParaRPr lang="en-US" b="0">
                        <a:effectLst/>
                      </a:endParaRPr>
                    </a:p>
                  </a:txBody>
                  <a:tcPr marL="76200" marR="76200" marT="38100" marB="38100" anchor="ctr"/>
                </a:tc>
                <a:tc>
                  <a:txBody>
                    <a:bodyPr/>
                    <a:lstStyle/>
                    <a:p>
                      <a:pPr algn="ctr"/>
                      <a:r>
                        <a:rPr lang="en-US">
                          <a:effectLst/>
                        </a:rPr>
                        <a:t>18426</a:t>
                      </a:r>
                    </a:p>
                  </a:txBody>
                  <a:tcPr marL="76200" marR="76200" marT="38100" marB="38100" anchor="ctr"/>
                </a:tc>
                <a:tc>
                  <a:txBody>
                    <a:bodyPr/>
                    <a:lstStyle/>
                    <a:p>
                      <a:pPr algn="ctr"/>
                      <a:r>
                        <a:rPr lang="en-US">
                          <a:effectLst/>
                        </a:rPr>
                        <a:t>23688</a:t>
                      </a:r>
                    </a:p>
                  </a:txBody>
                  <a:tcPr marL="76200" marR="76200" marT="38100" marB="38100" anchor="ctr"/>
                </a:tc>
                <a:tc>
                  <a:txBody>
                    <a:bodyPr/>
                    <a:lstStyle/>
                    <a:p>
                      <a:pPr algn="ctr"/>
                      <a:r>
                        <a:rPr lang="en-US">
                          <a:effectLst/>
                        </a:rPr>
                        <a:t>19.71%</a:t>
                      </a:r>
                    </a:p>
                  </a:txBody>
                  <a:tcPr marL="76200" marR="76200" marT="38100" marB="38100" anchor="ctr"/>
                </a:tc>
                <a:tc>
                  <a:txBody>
                    <a:bodyPr/>
                    <a:lstStyle/>
                    <a:p>
                      <a:pPr algn="ctr"/>
                      <a:r>
                        <a:rPr lang="en-US">
                          <a:effectLst/>
                        </a:rPr>
                        <a:t>25.34%</a:t>
                      </a:r>
                    </a:p>
                  </a:txBody>
                  <a:tcPr marL="76200" marR="76200" marT="38100" marB="38100" anchor="ctr"/>
                </a:tc>
                <a:extLst>
                  <a:ext uri="{0D108BD9-81ED-4DB2-BD59-A6C34878D82A}">
                    <a16:rowId xmlns:a16="http://schemas.microsoft.com/office/drawing/2014/main" val="1268488431"/>
                  </a:ext>
                </a:extLst>
              </a:tr>
              <a:tr h="0">
                <a:tc>
                  <a:txBody>
                    <a:bodyPr/>
                    <a:lstStyle/>
                    <a:p>
                      <a:pPr algn="ctr" fontAlgn="ctr"/>
                      <a:r>
                        <a:rPr lang="en-US">
                          <a:effectLst/>
                        </a:rPr>
                        <a:t>2017</a:t>
                      </a:r>
                      <a:endParaRPr lang="en-US" b="0">
                        <a:effectLst/>
                      </a:endParaRPr>
                    </a:p>
                  </a:txBody>
                  <a:tcPr marL="76200" marR="76200" marT="38100" marB="38100" anchor="ctr"/>
                </a:tc>
                <a:tc>
                  <a:txBody>
                    <a:bodyPr/>
                    <a:lstStyle/>
                    <a:p>
                      <a:pPr algn="ctr"/>
                      <a:r>
                        <a:rPr lang="en-US">
                          <a:effectLst/>
                        </a:rPr>
                        <a:t>12924</a:t>
                      </a:r>
                    </a:p>
                  </a:txBody>
                  <a:tcPr marL="76200" marR="76200" marT="38100" marB="38100" anchor="ctr"/>
                </a:tc>
                <a:tc>
                  <a:txBody>
                    <a:bodyPr/>
                    <a:lstStyle/>
                    <a:p>
                      <a:pPr algn="ctr"/>
                      <a:r>
                        <a:rPr lang="en-US">
                          <a:effectLst/>
                        </a:rPr>
                        <a:t>16331</a:t>
                      </a:r>
                    </a:p>
                  </a:txBody>
                  <a:tcPr marL="76200" marR="76200" marT="38100" marB="38100" anchor="ctr"/>
                </a:tc>
                <a:tc>
                  <a:txBody>
                    <a:bodyPr/>
                    <a:lstStyle/>
                    <a:p>
                      <a:pPr algn="ctr"/>
                      <a:r>
                        <a:rPr lang="en-US">
                          <a:effectLst/>
                        </a:rPr>
                        <a:t>19.37%</a:t>
                      </a:r>
                    </a:p>
                  </a:txBody>
                  <a:tcPr marL="76200" marR="76200" marT="38100" marB="38100" anchor="ctr"/>
                </a:tc>
                <a:tc>
                  <a:txBody>
                    <a:bodyPr/>
                    <a:lstStyle/>
                    <a:p>
                      <a:pPr algn="ctr"/>
                      <a:r>
                        <a:rPr lang="en-US">
                          <a:effectLst/>
                        </a:rPr>
                        <a:t>24.48%</a:t>
                      </a:r>
                    </a:p>
                  </a:txBody>
                  <a:tcPr marL="76200" marR="76200" marT="38100" marB="38100" anchor="ctr"/>
                </a:tc>
                <a:extLst>
                  <a:ext uri="{0D108BD9-81ED-4DB2-BD59-A6C34878D82A}">
                    <a16:rowId xmlns:a16="http://schemas.microsoft.com/office/drawing/2014/main" val="1146148537"/>
                  </a:ext>
                </a:extLst>
              </a:tr>
            </a:tbl>
          </a:graphicData>
        </a:graphic>
      </p:graphicFrame>
      <p:sp>
        <p:nvSpPr>
          <p:cNvPr id="6" name="TextBox 5">
            <a:extLst>
              <a:ext uri="{FF2B5EF4-FFF2-40B4-BE49-F238E27FC236}">
                <a16:creationId xmlns:a16="http://schemas.microsoft.com/office/drawing/2014/main" id="{36043037-735E-1E7D-57C0-497243ED44F8}"/>
              </a:ext>
            </a:extLst>
          </p:cNvPr>
          <p:cNvSpPr txBox="1"/>
          <p:nvPr/>
        </p:nvSpPr>
        <p:spPr>
          <a:xfrm>
            <a:off x="733926" y="4022559"/>
            <a:ext cx="10724147"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400">
                <a:ea typeface="+mn-lt"/>
                <a:cs typeface="+mn-lt"/>
              </a:rPr>
              <a:t>Percentage of indigenous homeless people averaged 20.58% over the period of 3 years</a:t>
            </a:r>
            <a:endParaRPr lang="en-US" sz="2400"/>
          </a:p>
          <a:p>
            <a:pPr marL="285750" indent="-285750">
              <a:buFont typeface="Arial"/>
              <a:buChar char="•"/>
            </a:pPr>
            <a:r>
              <a:rPr lang="en-US" sz="2400">
                <a:ea typeface="+mn-lt"/>
                <a:cs typeface="+mn-lt"/>
              </a:rPr>
              <a:t>Percentage of indigenous people with ex-offences averaged 25.42% over the period of 3 years</a:t>
            </a:r>
            <a:endParaRPr lang="en-US" sz="2400"/>
          </a:p>
          <a:p>
            <a:pPr marL="285750" indent="-285750">
              <a:buFont typeface="Arial"/>
              <a:buChar char="•"/>
            </a:pPr>
            <a:r>
              <a:rPr lang="en-US" sz="2400"/>
              <a:t>There wasn't significant change in the percentage of homeless indigenous people and indigenous people with ex-offence</a:t>
            </a:r>
          </a:p>
          <a:p>
            <a:endParaRPr lang="en-US" sz="2400"/>
          </a:p>
        </p:txBody>
      </p:sp>
    </p:spTree>
    <p:extLst>
      <p:ext uri="{BB962C8B-B14F-4D97-AF65-F5344CB8AC3E}">
        <p14:creationId xmlns:p14="http://schemas.microsoft.com/office/powerpoint/2010/main" val="34857141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2BD813A9-DC7A-1921-8B0E-B418A083AD11}"/>
              </a:ext>
            </a:extLst>
          </p:cNvPr>
          <p:cNvGraphicFramePr>
            <a:graphicFrameLocks noGrp="1"/>
          </p:cNvGraphicFramePr>
          <p:nvPr>
            <p:ph idx="1"/>
            <p:extLst>
              <p:ext uri="{D42A27DB-BD31-4B8C-83A1-F6EECF244321}">
                <p14:modId xmlns:p14="http://schemas.microsoft.com/office/powerpoint/2010/main" val="2217014952"/>
              </p:ext>
            </p:extLst>
          </p:nvPr>
        </p:nvGraphicFramePr>
        <p:xfrm>
          <a:off x="0" y="-18361"/>
          <a:ext cx="6269694" cy="6877533"/>
        </p:xfrm>
        <a:graphic>
          <a:graphicData uri="http://schemas.openxmlformats.org/drawingml/2006/table">
            <a:tbl>
              <a:tblPr firstRow="1" bandRow="1">
                <a:tableStyleId>{5C22544A-7EE6-4342-B048-85BDC9FD1C3A}</a:tableStyleId>
              </a:tblPr>
              <a:tblGrid>
                <a:gridCol w="2746143">
                  <a:extLst>
                    <a:ext uri="{9D8B030D-6E8A-4147-A177-3AD203B41FA5}">
                      <a16:colId xmlns:a16="http://schemas.microsoft.com/office/drawing/2014/main" val="3890108302"/>
                    </a:ext>
                  </a:extLst>
                </a:gridCol>
                <a:gridCol w="1307459">
                  <a:extLst>
                    <a:ext uri="{9D8B030D-6E8A-4147-A177-3AD203B41FA5}">
                      <a16:colId xmlns:a16="http://schemas.microsoft.com/office/drawing/2014/main" val="3648663079"/>
                    </a:ext>
                  </a:extLst>
                </a:gridCol>
                <a:gridCol w="2216092">
                  <a:extLst>
                    <a:ext uri="{9D8B030D-6E8A-4147-A177-3AD203B41FA5}">
                      <a16:colId xmlns:a16="http://schemas.microsoft.com/office/drawing/2014/main" val="2898229135"/>
                    </a:ext>
                  </a:extLst>
                </a:gridCol>
              </a:tblGrid>
              <a:tr h="641797">
                <a:tc>
                  <a:txBody>
                    <a:bodyPr/>
                    <a:lstStyle/>
                    <a:p>
                      <a:pPr lvl="0" algn="ctr">
                        <a:buNone/>
                      </a:pPr>
                      <a:r>
                        <a:rPr lang="en-US" sz="1050" b="0" i="0" u="none" strike="noStrike" noProof="0">
                          <a:effectLst/>
                          <a:latin typeface="Goudy Old Style"/>
                        </a:rPr>
                        <a:t>Categories</a:t>
                      </a:r>
                      <a:endParaRPr lang="en-US" sz="1050">
                        <a:latin typeface="Goudy Old Style"/>
                      </a:endParaRPr>
                    </a:p>
                  </a:txBody>
                  <a:tcPr marL="76200" marR="76200" marT="38100" marB="38100" anchor="ctr"/>
                </a:tc>
                <a:tc>
                  <a:txBody>
                    <a:bodyPr/>
                    <a:lstStyle/>
                    <a:p>
                      <a:pPr lvl="0" algn="ctr">
                        <a:lnSpc>
                          <a:spcPct val="100000"/>
                        </a:lnSpc>
                        <a:spcBef>
                          <a:spcPts val="0"/>
                        </a:spcBef>
                        <a:spcAft>
                          <a:spcPts val="0"/>
                        </a:spcAft>
                        <a:buNone/>
                      </a:pPr>
                      <a:endParaRPr lang="en-US" sz="1050" b="1" i="0" u="none" strike="noStrike" noProof="0">
                        <a:effectLst/>
                        <a:latin typeface="Goudy Old Style"/>
                      </a:endParaRPr>
                    </a:p>
                    <a:p>
                      <a:pPr lvl="0" algn="ctr">
                        <a:lnSpc>
                          <a:spcPct val="100000"/>
                        </a:lnSpc>
                        <a:spcBef>
                          <a:spcPts val="0"/>
                        </a:spcBef>
                        <a:spcAft>
                          <a:spcPts val="0"/>
                        </a:spcAft>
                        <a:buNone/>
                      </a:pPr>
                      <a:r>
                        <a:rPr lang="en-US" sz="1050" b="1" i="0" u="none" strike="noStrike" noProof="0">
                          <a:effectLst/>
                          <a:latin typeface="Goudy Old Style"/>
                        </a:rPr>
                        <a:t>Amount Spent</a:t>
                      </a:r>
                    </a:p>
                    <a:p>
                      <a:pPr lvl="0" algn="ctr">
                        <a:buNone/>
                      </a:pPr>
                      <a:endParaRPr lang="en-US" sz="1050">
                        <a:effectLst/>
                        <a:latin typeface="Goudy Old Style"/>
                      </a:endParaRPr>
                    </a:p>
                  </a:txBody>
                  <a:tcPr marL="76200" marR="76200" marT="38100" marB="38100" anchor="ctr"/>
                </a:tc>
                <a:tc>
                  <a:txBody>
                    <a:bodyPr/>
                    <a:lstStyle/>
                    <a:p>
                      <a:pPr lvl="0" algn="ctr">
                        <a:lnSpc>
                          <a:spcPct val="100000"/>
                        </a:lnSpc>
                        <a:spcBef>
                          <a:spcPts val="0"/>
                        </a:spcBef>
                        <a:spcAft>
                          <a:spcPts val="0"/>
                        </a:spcAft>
                        <a:buNone/>
                      </a:pPr>
                      <a:endParaRPr lang="en-US" sz="1050" b="1" i="0" u="none" strike="noStrike" noProof="0">
                        <a:latin typeface="Goudy Old Style"/>
                      </a:endParaRPr>
                    </a:p>
                    <a:p>
                      <a:pPr lvl="0" algn="ctr">
                        <a:lnSpc>
                          <a:spcPct val="100000"/>
                        </a:lnSpc>
                        <a:spcBef>
                          <a:spcPts val="0"/>
                        </a:spcBef>
                        <a:spcAft>
                          <a:spcPts val="0"/>
                        </a:spcAft>
                        <a:buNone/>
                      </a:pPr>
                      <a:r>
                        <a:rPr lang="en-US" sz="1050" b="1" i="0" u="none" strike="noStrike" noProof="0">
                          <a:latin typeface="Goudy Old Style"/>
                        </a:rPr>
                        <a:t>Percentage of amount spent</a:t>
                      </a:r>
                    </a:p>
                    <a:p>
                      <a:pPr lvl="0" algn="ctr">
                        <a:buNone/>
                      </a:pPr>
                      <a:endParaRPr lang="en-US" sz="1050">
                        <a:latin typeface="Goudy Old Style"/>
                      </a:endParaRPr>
                    </a:p>
                  </a:txBody>
                  <a:tcPr/>
                </a:tc>
                <a:extLst>
                  <a:ext uri="{0D108BD9-81ED-4DB2-BD59-A6C34878D82A}">
                    <a16:rowId xmlns:a16="http://schemas.microsoft.com/office/drawing/2014/main" val="3038025238"/>
                  </a:ext>
                </a:extLst>
              </a:tr>
              <a:tr h="261473">
                <a:tc>
                  <a:txBody>
                    <a:bodyPr/>
                    <a:lstStyle/>
                    <a:p>
                      <a:pPr algn="r" fontAlgn="ctr"/>
                      <a:r>
                        <a:rPr lang="en-US" sz="1050">
                          <a:effectLst/>
                          <a:latin typeface="Goudy Old Style"/>
                        </a:rPr>
                        <a:t>Clothing and Presentation</a:t>
                      </a:r>
                      <a:endParaRPr lang="en-US" sz="1050" b="0">
                        <a:effectLst/>
                        <a:latin typeface="Goudy Old Style"/>
                      </a:endParaRPr>
                    </a:p>
                  </a:txBody>
                  <a:tcPr marL="76200" marR="76200" marT="38100" marB="38100" anchor="ctr"/>
                </a:tc>
                <a:tc>
                  <a:txBody>
                    <a:bodyPr/>
                    <a:lstStyle/>
                    <a:p>
                      <a:r>
                        <a:rPr lang="en-US" sz="1050">
                          <a:effectLst/>
                          <a:latin typeface="Goudy Old Style"/>
                        </a:rPr>
                        <a:t>$42,351.00</a:t>
                      </a:r>
                    </a:p>
                  </a:txBody>
                  <a:tcPr marL="76200" marR="76200" marT="38100" marB="38100" anchor="ctr"/>
                </a:tc>
                <a:tc>
                  <a:txBody>
                    <a:bodyPr/>
                    <a:lstStyle/>
                    <a:p>
                      <a:r>
                        <a:rPr lang="en-US" sz="1050">
                          <a:effectLst/>
                          <a:latin typeface="Goudy Old Style"/>
                        </a:rPr>
                        <a:t>23.06%</a:t>
                      </a:r>
                    </a:p>
                  </a:txBody>
                  <a:tcPr marL="76200" marR="76200" marT="38100" marB="38100" anchor="ctr"/>
                </a:tc>
                <a:extLst>
                  <a:ext uri="{0D108BD9-81ED-4DB2-BD59-A6C34878D82A}">
                    <a16:rowId xmlns:a16="http://schemas.microsoft.com/office/drawing/2014/main" val="2112540495"/>
                  </a:ext>
                </a:extLst>
              </a:tr>
              <a:tr h="261473">
                <a:tc>
                  <a:txBody>
                    <a:bodyPr/>
                    <a:lstStyle/>
                    <a:p>
                      <a:pPr algn="r" fontAlgn="ctr"/>
                      <a:r>
                        <a:rPr lang="en-US" sz="1050">
                          <a:effectLst/>
                          <a:latin typeface="Goudy Old Style"/>
                        </a:rPr>
                        <a:t>Professional Services</a:t>
                      </a:r>
                      <a:endParaRPr lang="en-US" sz="1050" b="0">
                        <a:effectLst/>
                        <a:latin typeface="Goudy Old Style"/>
                      </a:endParaRPr>
                    </a:p>
                  </a:txBody>
                  <a:tcPr marL="76200" marR="76200" marT="38100" marB="38100" anchor="ctr"/>
                </a:tc>
                <a:tc>
                  <a:txBody>
                    <a:bodyPr/>
                    <a:lstStyle/>
                    <a:p>
                      <a:r>
                        <a:rPr lang="en-US" sz="1050">
                          <a:effectLst/>
                          <a:latin typeface="Goudy Old Style"/>
                        </a:rPr>
                        <a:t>$30,457.00</a:t>
                      </a:r>
                    </a:p>
                  </a:txBody>
                  <a:tcPr marL="76200" marR="76200" marT="38100" marB="38100" anchor="ctr"/>
                </a:tc>
                <a:tc>
                  <a:txBody>
                    <a:bodyPr/>
                    <a:lstStyle/>
                    <a:p>
                      <a:r>
                        <a:rPr lang="en-US" sz="1050">
                          <a:effectLst/>
                          <a:latin typeface="Goudy Old Style"/>
                        </a:rPr>
                        <a:t>16.59%</a:t>
                      </a:r>
                    </a:p>
                  </a:txBody>
                  <a:tcPr marL="76200" marR="76200" marT="38100" marB="38100" anchor="ctr"/>
                </a:tc>
                <a:extLst>
                  <a:ext uri="{0D108BD9-81ED-4DB2-BD59-A6C34878D82A}">
                    <a16:rowId xmlns:a16="http://schemas.microsoft.com/office/drawing/2014/main" val="1795352669"/>
                  </a:ext>
                </a:extLst>
              </a:tr>
              <a:tr h="388248">
                <a:tc>
                  <a:txBody>
                    <a:bodyPr/>
                    <a:lstStyle/>
                    <a:p>
                      <a:pPr algn="r" fontAlgn="ctr"/>
                      <a:r>
                        <a:rPr lang="en-US" sz="1050">
                          <a:effectLst/>
                          <a:latin typeface="Goudy Old Style"/>
                        </a:rPr>
                        <a:t>Food, Phone and Petrol Cards/Vouchers</a:t>
                      </a:r>
                      <a:endParaRPr lang="en-US" sz="1050" b="0">
                        <a:effectLst/>
                        <a:latin typeface="Goudy Old Style"/>
                      </a:endParaRPr>
                    </a:p>
                  </a:txBody>
                  <a:tcPr marL="76200" marR="76200" marT="38100" marB="38100" anchor="ctr"/>
                </a:tc>
                <a:tc>
                  <a:txBody>
                    <a:bodyPr/>
                    <a:lstStyle/>
                    <a:p>
                      <a:r>
                        <a:rPr lang="en-US" sz="1050">
                          <a:effectLst/>
                          <a:latin typeface="Goudy Old Style"/>
                        </a:rPr>
                        <a:t>$25,497.00</a:t>
                      </a:r>
                    </a:p>
                  </a:txBody>
                  <a:tcPr marL="76200" marR="76200" marT="38100" marB="38100" anchor="ctr"/>
                </a:tc>
                <a:tc>
                  <a:txBody>
                    <a:bodyPr/>
                    <a:lstStyle/>
                    <a:p>
                      <a:r>
                        <a:rPr lang="en-US" sz="1050">
                          <a:effectLst/>
                          <a:latin typeface="Goudy Old Style"/>
                        </a:rPr>
                        <a:t>13.89%</a:t>
                      </a:r>
                    </a:p>
                  </a:txBody>
                  <a:tcPr marL="76200" marR="76200" marT="38100" marB="38100" anchor="ctr"/>
                </a:tc>
                <a:extLst>
                  <a:ext uri="{0D108BD9-81ED-4DB2-BD59-A6C34878D82A}">
                    <a16:rowId xmlns:a16="http://schemas.microsoft.com/office/drawing/2014/main" val="3964427621"/>
                  </a:ext>
                </a:extLst>
              </a:tr>
              <a:tr h="261473">
                <a:tc>
                  <a:txBody>
                    <a:bodyPr/>
                    <a:lstStyle/>
                    <a:p>
                      <a:pPr algn="r" fontAlgn="ctr"/>
                      <a:r>
                        <a:rPr lang="en-US" sz="1050">
                          <a:effectLst/>
                          <a:latin typeface="Goudy Old Style"/>
                        </a:rPr>
                        <a:t>Job Seeker Transport</a:t>
                      </a:r>
                      <a:endParaRPr lang="en-US" sz="1050" b="0">
                        <a:effectLst/>
                        <a:latin typeface="Goudy Old Style"/>
                      </a:endParaRPr>
                    </a:p>
                  </a:txBody>
                  <a:tcPr marL="76200" marR="76200" marT="38100" marB="38100" anchor="ctr"/>
                </a:tc>
                <a:tc>
                  <a:txBody>
                    <a:bodyPr/>
                    <a:lstStyle/>
                    <a:p>
                      <a:r>
                        <a:rPr lang="en-US" sz="1050">
                          <a:effectLst/>
                          <a:latin typeface="Goudy Old Style"/>
                        </a:rPr>
                        <a:t>$18,277.00</a:t>
                      </a:r>
                    </a:p>
                  </a:txBody>
                  <a:tcPr marL="76200" marR="76200" marT="38100" marB="38100" anchor="ctr"/>
                </a:tc>
                <a:tc>
                  <a:txBody>
                    <a:bodyPr/>
                    <a:lstStyle/>
                    <a:p>
                      <a:r>
                        <a:rPr lang="en-US" sz="1050">
                          <a:effectLst/>
                          <a:latin typeface="Goudy Old Style"/>
                        </a:rPr>
                        <a:t>9.95%</a:t>
                      </a:r>
                    </a:p>
                  </a:txBody>
                  <a:tcPr marL="76200" marR="76200" marT="38100" marB="38100" anchor="ctr"/>
                </a:tc>
                <a:extLst>
                  <a:ext uri="{0D108BD9-81ED-4DB2-BD59-A6C34878D82A}">
                    <a16:rowId xmlns:a16="http://schemas.microsoft.com/office/drawing/2014/main" val="4261118846"/>
                  </a:ext>
                </a:extLst>
              </a:tr>
              <a:tr h="261473">
                <a:tc>
                  <a:txBody>
                    <a:bodyPr/>
                    <a:lstStyle/>
                    <a:p>
                      <a:pPr algn="r" fontAlgn="ctr"/>
                      <a:r>
                        <a:rPr lang="en-US" sz="1050">
                          <a:effectLst/>
                          <a:latin typeface="Goudy Old Style"/>
                        </a:rPr>
                        <a:t>Work Related Items</a:t>
                      </a:r>
                      <a:endParaRPr lang="en-US" sz="1050" b="0">
                        <a:effectLst/>
                        <a:latin typeface="Goudy Old Style"/>
                      </a:endParaRPr>
                    </a:p>
                  </a:txBody>
                  <a:tcPr marL="76200" marR="76200" marT="38100" marB="38100" anchor="ctr"/>
                </a:tc>
                <a:tc>
                  <a:txBody>
                    <a:bodyPr/>
                    <a:lstStyle/>
                    <a:p>
                      <a:r>
                        <a:rPr lang="en-US" sz="1050">
                          <a:effectLst/>
                          <a:latin typeface="Goudy Old Style"/>
                        </a:rPr>
                        <a:t>$17,448.00</a:t>
                      </a:r>
                    </a:p>
                  </a:txBody>
                  <a:tcPr marL="76200" marR="76200" marT="38100" marB="38100" anchor="ctr"/>
                </a:tc>
                <a:tc>
                  <a:txBody>
                    <a:bodyPr/>
                    <a:lstStyle/>
                    <a:p>
                      <a:r>
                        <a:rPr lang="en-US" sz="1050">
                          <a:effectLst/>
                          <a:latin typeface="Goudy Old Style"/>
                        </a:rPr>
                        <a:t>9.50%</a:t>
                      </a:r>
                    </a:p>
                  </a:txBody>
                  <a:tcPr marL="76200" marR="76200" marT="38100" marB="38100" anchor="ctr"/>
                </a:tc>
                <a:extLst>
                  <a:ext uri="{0D108BD9-81ED-4DB2-BD59-A6C34878D82A}">
                    <a16:rowId xmlns:a16="http://schemas.microsoft.com/office/drawing/2014/main" val="78670640"/>
                  </a:ext>
                </a:extLst>
              </a:tr>
              <a:tr h="261473">
                <a:tc>
                  <a:txBody>
                    <a:bodyPr/>
                    <a:lstStyle/>
                    <a:p>
                      <a:pPr algn="r" fontAlgn="ctr"/>
                      <a:r>
                        <a:rPr lang="en-US" sz="1050">
                          <a:effectLst/>
                          <a:latin typeface="Goudy Old Style"/>
                        </a:rPr>
                        <a:t>Accredited Training</a:t>
                      </a:r>
                      <a:endParaRPr lang="en-US" sz="1050" b="0">
                        <a:effectLst/>
                        <a:latin typeface="Goudy Old Style"/>
                      </a:endParaRPr>
                    </a:p>
                  </a:txBody>
                  <a:tcPr marL="76200" marR="76200" marT="38100" marB="38100" anchor="ctr"/>
                </a:tc>
                <a:tc>
                  <a:txBody>
                    <a:bodyPr/>
                    <a:lstStyle/>
                    <a:p>
                      <a:r>
                        <a:rPr lang="en-US" sz="1050">
                          <a:effectLst/>
                          <a:latin typeface="Goudy Old Style"/>
                        </a:rPr>
                        <a:t>$16,133.00</a:t>
                      </a:r>
                    </a:p>
                  </a:txBody>
                  <a:tcPr marL="76200" marR="76200" marT="38100" marB="38100" anchor="ctr"/>
                </a:tc>
                <a:tc>
                  <a:txBody>
                    <a:bodyPr/>
                    <a:lstStyle/>
                    <a:p>
                      <a:r>
                        <a:rPr lang="en-US" sz="1050">
                          <a:effectLst/>
                          <a:latin typeface="Goudy Old Style"/>
                        </a:rPr>
                        <a:t>8.79%</a:t>
                      </a:r>
                    </a:p>
                  </a:txBody>
                  <a:tcPr marL="76200" marR="76200" marT="38100" marB="38100" anchor="ctr"/>
                </a:tc>
                <a:extLst>
                  <a:ext uri="{0D108BD9-81ED-4DB2-BD59-A6C34878D82A}">
                    <a16:rowId xmlns:a16="http://schemas.microsoft.com/office/drawing/2014/main" val="1410318196"/>
                  </a:ext>
                </a:extLst>
              </a:tr>
              <a:tr h="261473">
                <a:tc>
                  <a:txBody>
                    <a:bodyPr/>
                    <a:lstStyle/>
                    <a:p>
                      <a:pPr algn="r" fontAlgn="ctr"/>
                      <a:r>
                        <a:rPr lang="en-US" sz="1050">
                          <a:effectLst/>
                          <a:latin typeface="Goudy Old Style"/>
                        </a:rPr>
                        <a:t>Work Related </a:t>
                      </a:r>
                      <a:r>
                        <a:rPr lang="en-US" sz="1050" err="1">
                          <a:effectLst/>
                          <a:latin typeface="Goudy Old Style"/>
                        </a:rPr>
                        <a:t>Licencing</a:t>
                      </a:r>
                      <a:endParaRPr lang="en-US" sz="1050" b="0">
                        <a:effectLst/>
                        <a:latin typeface="Goudy Old Style"/>
                      </a:endParaRPr>
                    </a:p>
                  </a:txBody>
                  <a:tcPr marL="76200" marR="76200" marT="38100" marB="38100" anchor="ctr"/>
                </a:tc>
                <a:tc>
                  <a:txBody>
                    <a:bodyPr/>
                    <a:lstStyle/>
                    <a:p>
                      <a:r>
                        <a:rPr lang="en-US" sz="1050">
                          <a:effectLst/>
                          <a:latin typeface="Goudy Old Style"/>
                        </a:rPr>
                        <a:t>$11,266.00</a:t>
                      </a:r>
                    </a:p>
                  </a:txBody>
                  <a:tcPr marL="76200" marR="76200" marT="38100" marB="38100" anchor="ctr"/>
                </a:tc>
                <a:tc>
                  <a:txBody>
                    <a:bodyPr/>
                    <a:lstStyle/>
                    <a:p>
                      <a:r>
                        <a:rPr lang="en-US" sz="1050">
                          <a:effectLst/>
                          <a:latin typeface="Goudy Old Style"/>
                        </a:rPr>
                        <a:t>6.14%</a:t>
                      </a:r>
                    </a:p>
                  </a:txBody>
                  <a:tcPr marL="76200" marR="76200" marT="38100" marB="38100" anchor="ctr"/>
                </a:tc>
                <a:extLst>
                  <a:ext uri="{0D108BD9-81ED-4DB2-BD59-A6C34878D82A}">
                    <a16:rowId xmlns:a16="http://schemas.microsoft.com/office/drawing/2014/main" val="2279432540"/>
                  </a:ext>
                </a:extLst>
              </a:tr>
              <a:tr h="388248">
                <a:tc>
                  <a:txBody>
                    <a:bodyPr/>
                    <a:lstStyle/>
                    <a:p>
                      <a:pPr algn="r" fontAlgn="ctr"/>
                      <a:r>
                        <a:rPr lang="en-US" sz="1050">
                          <a:effectLst/>
                          <a:latin typeface="Goudy Old Style"/>
                        </a:rPr>
                        <a:t>Tools, Books, Equipment and Mobile Phones</a:t>
                      </a:r>
                      <a:endParaRPr lang="en-US" sz="1050" b="0">
                        <a:effectLst/>
                        <a:latin typeface="Goudy Old Style"/>
                      </a:endParaRPr>
                    </a:p>
                  </a:txBody>
                  <a:tcPr marL="76200" marR="76200" marT="38100" marB="38100" anchor="ctr"/>
                </a:tc>
                <a:tc>
                  <a:txBody>
                    <a:bodyPr/>
                    <a:lstStyle/>
                    <a:p>
                      <a:r>
                        <a:rPr lang="en-US" sz="1050">
                          <a:effectLst/>
                          <a:latin typeface="Goudy Old Style"/>
                        </a:rPr>
                        <a:t>$8,554.00</a:t>
                      </a:r>
                    </a:p>
                  </a:txBody>
                  <a:tcPr marL="76200" marR="76200" marT="38100" marB="38100" anchor="ctr"/>
                </a:tc>
                <a:tc>
                  <a:txBody>
                    <a:bodyPr/>
                    <a:lstStyle/>
                    <a:p>
                      <a:r>
                        <a:rPr lang="en-US" sz="1050">
                          <a:effectLst/>
                          <a:latin typeface="Goudy Old Style"/>
                        </a:rPr>
                        <a:t>4.66%</a:t>
                      </a:r>
                    </a:p>
                  </a:txBody>
                  <a:tcPr marL="76200" marR="76200" marT="38100" marB="38100" anchor="ctr"/>
                </a:tc>
                <a:extLst>
                  <a:ext uri="{0D108BD9-81ED-4DB2-BD59-A6C34878D82A}">
                    <a16:rowId xmlns:a16="http://schemas.microsoft.com/office/drawing/2014/main" val="1357286005"/>
                  </a:ext>
                </a:extLst>
              </a:tr>
              <a:tr h="388248">
                <a:tc>
                  <a:txBody>
                    <a:bodyPr/>
                    <a:lstStyle/>
                    <a:p>
                      <a:pPr algn="r" fontAlgn="ctr"/>
                      <a:r>
                        <a:rPr lang="en-US" sz="1050">
                          <a:effectLst/>
                          <a:latin typeface="Goudy Old Style"/>
                        </a:rPr>
                        <a:t>Targeted Pre-Employment Preparation</a:t>
                      </a:r>
                      <a:endParaRPr lang="en-US" sz="1050" b="0">
                        <a:effectLst/>
                        <a:latin typeface="Goudy Old Style"/>
                      </a:endParaRPr>
                    </a:p>
                  </a:txBody>
                  <a:tcPr marL="76200" marR="76200" marT="38100" marB="38100" anchor="ctr"/>
                </a:tc>
                <a:tc>
                  <a:txBody>
                    <a:bodyPr/>
                    <a:lstStyle/>
                    <a:p>
                      <a:r>
                        <a:rPr lang="en-US" sz="1050">
                          <a:effectLst/>
                          <a:latin typeface="Goudy Old Style"/>
                        </a:rPr>
                        <a:t>$7,914.00</a:t>
                      </a:r>
                    </a:p>
                  </a:txBody>
                  <a:tcPr marL="76200" marR="76200" marT="38100" marB="38100" anchor="ctr"/>
                </a:tc>
                <a:tc>
                  <a:txBody>
                    <a:bodyPr/>
                    <a:lstStyle/>
                    <a:p>
                      <a:r>
                        <a:rPr lang="en-US" sz="1050">
                          <a:effectLst/>
                          <a:latin typeface="Goudy Old Style"/>
                        </a:rPr>
                        <a:t>4.31%</a:t>
                      </a:r>
                    </a:p>
                  </a:txBody>
                  <a:tcPr marL="76200" marR="76200" marT="38100" marB="38100" anchor="ctr"/>
                </a:tc>
                <a:extLst>
                  <a:ext uri="{0D108BD9-81ED-4DB2-BD59-A6C34878D82A}">
                    <a16:rowId xmlns:a16="http://schemas.microsoft.com/office/drawing/2014/main" val="1104258513"/>
                  </a:ext>
                </a:extLst>
              </a:tr>
              <a:tr h="261473">
                <a:tc>
                  <a:txBody>
                    <a:bodyPr/>
                    <a:lstStyle/>
                    <a:p>
                      <a:pPr algn="r" fontAlgn="ctr"/>
                      <a:r>
                        <a:rPr lang="en-US" sz="1050">
                          <a:effectLst/>
                          <a:latin typeface="Goudy Old Style"/>
                        </a:rPr>
                        <a:t>Post Placement Support</a:t>
                      </a:r>
                      <a:endParaRPr lang="en-US" sz="1050" b="0">
                        <a:effectLst/>
                        <a:latin typeface="Goudy Old Style"/>
                      </a:endParaRPr>
                    </a:p>
                  </a:txBody>
                  <a:tcPr marL="76200" marR="76200" marT="38100" marB="38100" anchor="ctr"/>
                </a:tc>
                <a:tc>
                  <a:txBody>
                    <a:bodyPr/>
                    <a:lstStyle/>
                    <a:p>
                      <a:r>
                        <a:rPr lang="en-US" sz="1050">
                          <a:effectLst/>
                          <a:latin typeface="Goudy Old Style"/>
                        </a:rPr>
                        <a:t>$2,159.00</a:t>
                      </a:r>
                    </a:p>
                  </a:txBody>
                  <a:tcPr marL="76200" marR="76200" marT="38100" marB="38100" anchor="ctr"/>
                </a:tc>
                <a:tc>
                  <a:txBody>
                    <a:bodyPr/>
                    <a:lstStyle/>
                    <a:p>
                      <a:r>
                        <a:rPr lang="en-US" sz="1050">
                          <a:effectLst/>
                          <a:latin typeface="Goudy Old Style"/>
                        </a:rPr>
                        <a:t>1.18%</a:t>
                      </a:r>
                    </a:p>
                  </a:txBody>
                  <a:tcPr marL="76200" marR="76200" marT="38100" marB="38100" anchor="ctr"/>
                </a:tc>
                <a:extLst>
                  <a:ext uri="{0D108BD9-81ED-4DB2-BD59-A6C34878D82A}">
                    <a16:rowId xmlns:a16="http://schemas.microsoft.com/office/drawing/2014/main" val="2146386903"/>
                  </a:ext>
                </a:extLst>
              </a:tr>
              <a:tr h="261473">
                <a:tc>
                  <a:txBody>
                    <a:bodyPr/>
                    <a:lstStyle/>
                    <a:p>
                      <a:pPr algn="r" fontAlgn="ctr"/>
                      <a:r>
                        <a:rPr lang="en-US" sz="1050">
                          <a:effectLst/>
                          <a:latin typeface="Goudy Old Style"/>
                        </a:rPr>
                        <a:t>Driving Lessons</a:t>
                      </a:r>
                      <a:endParaRPr lang="en-US" sz="1050" b="0">
                        <a:effectLst/>
                        <a:latin typeface="Goudy Old Style"/>
                      </a:endParaRPr>
                    </a:p>
                  </a:txBody>
                  <a:tcPr marL="76200" marR="76200" marT="38100" marB="38100" anchor="ctr"/>
                </a:tc>
                <a:tc>
                  <a:txBody>
                    <a:bodyPr/>
                    <a:lstStyle/>
                    <a:p>
                      <a:r>
                        <a:rPr lang="en-US" sz="1050">
                          <a:effectLst/>
                          <a:latin typeface="Goudy Old Style"/>
                        </a:rPr>
                        <a:t>$1,607.00</a:t>
                      </a:r>
                    </a:p>
                  </a:txBody>
                  <a:tcPr marL="76200" marR="76200" marT="38100" marB="38100" anchor="ctr"/>
                </a:tc>
                <a:tc>
                  <a:txBody>
                    <a:bodyPr/>
                    <a:lstStyle/>
                    <a:p>
                      <a:r>
                        <a:rPr lang="en-US" sz="1050">
                          <a:effectLst/>
                          <a:latin typeface="Goudy Old Style"/>
                        </a:rPr>
                        <a:t>0.88%</a:t>
                      </a:r>
                    </a:p>
                  </a:txBody>
                  <a:tcPr marL="76200" marR="76200" marT="38100" marB="38100" anchor="ctr"/>
                </a:tc>
                <a:extLst>
                  <a:ext uri="{0D108BD9-81ED-4DB2-BD59-A6C34878D82A}">
                    <a16:rowId xmlns:a16="http://schemas.microsoft.com/office/drawing/2014/main" val="1335209663"/>
                  </a:ext>
                </a:extLst>
              </a:tr>
              <a:tr h="261473">
                <a:tc>
                  <a:txBody>
                    <a:bodyPr/>
                    <a:lstStyle/>
                    <a:p>
                      <a:pPr algn="r" fontAlgn="ctr"/>
                      <a:r>
                        <a:rPr lang="en-US" sz="1050">
                          <a:effectLst/>
                          <a:latin typeface="Goudy Old Style"/>
                        </a:rPr>
                        <a:t>Medical Expenses</a:t>
                      </a:r>
                      <a:endParaRPr lang="en-US" sz="1050" b="0">
                        <a:effectLst/>
                        <a:latin typeface="Goudy Old Style"/>
                      </a:endParaRPr>
                    </a:p>
                  </a:txBody>
                  <a:tcPr marL="76200" marR="76200" marT="38100" marB="38100" anchor="ctr"/>
                </a:tc>
                <a:tc>
                  <a:txBody>
                    <a:bodyPr/>
                    <a:lstStyle/>
                    <a:p>
                      <a:r>
                        <a:rPr lang="en-US" sz="1050">
                          <a:effectLst/>
                          <a:latin typeface="Goudy Old Style"/>
                        </a:rPr>
                        <a:t>$647.00</a:t>
                      </a:r>
                    </a:p>
                  </a:txBody>
                  <a:tcPr marL="76200" marR="76200" marT="38100" marB="38100" anchor="ctr"/>
                </a:tc>
                <a:tc>
                  <a:txBody>
                    <a:bodyPr/>
                    <a:lstStyle/>
                    <a:p>
                      <a:r>
                        <a:rPr lang="en-US" sz="1050">
                          <a:effectLst/>
                          <a:latin typeface="Goudy Old Style"/>
                        </a:rPr>
                        <a:t>0.35%</a:t>
                      </a:r>
                    </a:p>
                  </a:txBody>
                  <a:tcPr marL="76200" marR="76200" marT="38100" marB="38100" anchor="ctr"/>
                </a:tc>
                <a:extLst>
                  <a:ext uri="{0D108BD9-81ED-4DB2-BD59-A6C34878D82A}">
                    <a16:rowId xmlns:a16="http://schemas.microsoft.com/office/drawing/2014/main" val="939727055"/>
                  </a:ext>
                </a:extLst>
              </a:tr>
              <a:tr h="261473">
                <a:tc>
                  <a:txBody>
                    <a:bodyPr/>
                    <a:lstStyle/>
                    <a:p>
                      <a:pPr algn="r" fontAlgn="ctr"/>
                      <a:r>
                        <a:rPr lang="en-US" sz="1050">
                          <a:effectLst/>
                          <a:latin typeface="Goudy Old Style"/>
                        </a:rPr>
                        <a:t>Rent and Crisis Accommodation</a:t>
                      </a:r>
                      <a:endParaRPr lang="en-US" sz="1050" b="0">
                        <a:effectLst/>
                        <a:latin typeface="Goudy Old Style"/>
                      </a:endParaRPr>
                    </a:p>
                  </a:txBody>
                  <a:tcPr marL="76200" marR="76200" marT="38100" marB="38100" anchor="ctr"/>
                </a:tc>
                <a:tc>
                  <a:txBody>
                    <a:bodyPr/>
                    <a:lstStyle/>
                    <a:p>
                      <a:r>
                        <a:rPr lang="en-US" sz="1050">
                          <a:effectLst/>
                          <a:latin typeface="Goudy Old Style"/>
                        </a:rPr>
                        <a:t>$441.00</a:t>
                      </a:r>
                    </a:p>
                  </a:txBody>
                  <a:tcPr marL="76200" marR="76200" marT="38100" marB="38100" anchor="ctr"/>
                </a:tc>
                <a:tc>
                  <a:txBody>
                    <a:bodyPr/>
                    <a:lstStyle/>
                    <a:p>
                      <a:r>
                        <a:rPr lang="en-US" sz="1050">
                          <a:effectLst/>
                          <a:latin typeface="Goudy Old Style"/>
                        </a:rPr>
                        <a:t>0.24%</a:t>
                      </a:r>
                    </a:p>
                  </a:txBody>
                  <a:tcPr marL="76200" marR="76200" marT="38100" marB="38100" anchor="ctr"/>
                </a:tc>
                <a:extLst>
                  <a:ext uri="{0D108BD9-81ED-4DB2-BD59-A6C34878D82A}">
                    <a16:rowId xmlns:a16="http://schemas.microsoft.com/office/drawing/2014/main" val="3451304477"/>
                  </a:ext>
                </a:extLst>
              </a:tr>
              <a:tr h="443712">
                <a:tc>
                  <a:txBody>
                    <a:bodyPr/>
                    <a:lstStyle/>
                    <a:p>
                      <a:pPr algn="r" fontAlgn="ctr"/>
                      <a:r>
                        <a:rPr lang="en-US" sz="1050">
                          <a:effectLst/>
                          <a:latin typeface="Goudy Old Style"/>
                        </a:rPr>
                        <a:t>Employer Required Training (non-accredited)</a:t>
                      </a:r>
                      <a:endParaRPr lang="en-US" sz="1050" b="0">
                        <a:effectLst/>
                        <a:latin typeface="Goudy Old Style"/>
                      </a:endParaRPr>
                    </a:p>
                  </a:txBody>
                  <a:tcPr marL="76200" marR="76200" marT="38100" marB="38100" anchor="ctr"/>
                </a:tc>
                <a:tc>
                  <a:txBody>
                    <a:bodyPr/>
                    <a:lstStyle/>
                    <a:p>
                      <a:r>
                        <a:rPr lang="en-US" sz="1050">
                          <a:effectLst/>
                          <a:latin typeface="Goudy Old Style"/>
                        </a:rPr>
                        <a:t>$296.00</a:t>
                      </a:r>
                    </a:p>
                  </a:txBody>
                  <a:tcPr marL="76200" marR="76200" marT="38100" marB="38100" anchor="ctr"/>
                </a:tc>
                <a:tc>
                  <a:txBody>
                    <a:bodyPr/>
                    <a:lstStyle/>
                    <a:p>
                      <a:r>
                        <a:rPr lang="en-US" sz="1050">
                          <a:effectLst/>
                          <a:latin typeface="Goudy Old Style"/>
                        </a:rPr>
                        <a:t>0.16%</a:t>
                      </a:r>
                    </a:p>
                  </a:txBody>
                  <a:tcPr marL="76200" marR="76200" marT="38100" marB="38100" anchor="ctr"/>
                </a:tc>
                <a:extLst>
                  <a:ext uri="{0D108BD9-81ED-4DB2-BD59-A6C34878D82A}">
                    <a16:rowId xmlns:a16="http://schemas.microsoft.com/office/drawing/2014/main" val="613989541"/>
                  </a:ext>
                </a:extLst>
              </a:tr>
              <a:tr h="261473">
                <a:tc>
                  <a:txBody>
                    <a:bodyPr/>
                    <a:lstStyle/>
                    <a:p>
                      <a:pPr algn="r" fontAlgn="ctr"/>
                      <a:r>
                        <a:rPr lang="en-US" sz="1050">
                          <a:effectLst/>
                          <a:latin typeface="Goudy Old Style"/>
                        </a:rPr>
                        <a:t>Stream C only Assistance</a:t>
                      </a:r>
                      <a:endParaRPr lang="en-US" sz="1050" b="0">
                        <a:effectLst/>
                        <a:latin typeface="Goudy Old Style"/>
                      </a:endParaRPr>
                    </a:p>
                  </a:txBody>
                  <a:tcPr marL="76200" marR="76200" marT="38100" marB="38100" anchor="ctr"/>
                </a:tc>
                <a:tc>
                  <a:txBody>
                    <a:bodyPr/>
                    <a:lstStyle/>
                    <a:p>
                      <a:r>
                        <a:rPr lang="en-US" sz="1050">
                          <a:effectLst/>
                          <a:latin typeface="Goudy Old Style"/>
                        </a:rPr>
                        <a:t>$258.00</a:t>
                      </a:r>
                    </a:p>
                  </a:txBody>
                  <a:tcPr marL="76200" marR="76200" marT="38100" marB="38100" anchor="ctr"/>
                </a:tc>
                <a:tc>
                  <a:txBody>
                    <a:bodyPr/>
                    <a:lstStyle/>
                    <a:p>
                      <a:r>
                        <a:rPr lang="en-US" sz="1050">
                          <a:effectLst/>
                          <a:latin typeface="Goudy Old Style"/>
                        </a:rPr>
                        <a:t>0.14%</a:t>
                      </a:r>
                    </a:p>
                  </a:txBody>
                  <a:tcPr marL="76200" marR="76200" marT="38100" marB="38100" anchor="ctr"/>
                </a:tc>
                <a:extLst>
                  <a:ext uri="{0D108BD9-81ED-4DB2-BD59-A6C34878D82A}">
                    <a16:rowId xmlns:a16="http://schemas.microsoft.com/office/drawing/2014/main" val="1249087965"/>
                  </a:ext>
                </a:extLst>
              </a:tr>
              <a:tr h="261473">
                <a:tc>
                  <a:txBody>
                    <a:bodyPr/>
                    <a:lstStyle/>
                    <a:p>
                      <a:pPr algn="r" fontAlgn="ctr"/>
                      <a:r>
                        <a:rPr lang="en-US" sz="1050">
                          <a:effectLst/>
                          <a:latin typeface="Goudy Old Style"/>
                        </a:rPr>
                        <a:t>Relocation Assistance</a:t>
                      </a:r>
                      <a:endParaRPr lang="en-US" sz="1050" b="0">
                        <a:effectLst/>
                        <a:latin typeface="Goudy Old Style"/>
                      </a:endParaRPr>
                    </a:p>
                  </a:txBody>
                  <a:tcPr marL="76200" marR="76200" marT="38100" marB="38100" anchor="ctr"/>
                </a:tc>
                <a:tc>
                  <a:txBody>
                    <a:bodyPr/>
                    <a:lstStyle/>
                    <a:p>
                      <a:r>
                        <a:rPr lang="en-US" sz="1050">
                          <a:effectLst/>
                          <a:latin typeface="Goudy Old Style"/>
                        </a:rPr>
                        <a:t>$120.00</a:t>
                      </a:r>
                    </a:p>
                  </a:txBody>
                  <a:tcPr marL="76200" marR="76200" marT="38100" marB="38100" anchor="ctr"/>
                </a:tc>
                <a:tc>
                  <a:txBody>
                    <a:bodyPr/>
                    <a:lstStyle/>
                    <a:p>
                      <a:r>
                        <a:rPr lang="en-US" sz="1050">
                          <a:effectLst/>
                          <a:latin typeface="Goudy Old Style"/>
                        </a:rPr>
                        <a:t>0.07%</a:t>
                      </a:r>
                    </a:p>
                  </a:txBody>
                  <a:tcPr marL="76200" marR="76200" marT="38100" marB="38100" anchor="ctr"/>
                </a:tc>
                <a:extLst>
                  <a:ext uri="{0D108BD9-81ED-4DB2-BD59-A6C34878D82A}">
                    <a16:rowId xmlns:a16="http://schemas.microsoft.com/office/drawing/2014/main" val="3990470968"/>
                  </a:ext>
                </a:extLst>
              </a:tr>
              <a:tr h="443712">
                <a:tc>
                  <a:txBody>
                    <a:bodyPr/>
                    <a:lstStyle/>
                    <a:p>
                      <a:pPr algn="r" fontAlgn="ctr"/>
                      <a:r>
                        <a:rPr lang="en-US" sz="1050">
                          <a:effectLst/>
                          <a:latin typeface="Goudy Old Style"/>
                        </a:rPr>
                        <a:t>Non-government </a:t>
                      </a:r>
                      <a:r>
                        <a:rPr lang="en-US" sz="1050" err="1">
                          <a:effectLst/>
                          <a:latin typeface="Goudy Old Style"/>
                        </a:rPr>
                        <a:t>Programmes</a:t>
                      </a:r>
                      <a:r>
                        <a:rPr lang="en-US" sz="1050">
                          <a:effectLst/>
                          <a:latin typeface="Goudy Old Style"/>
                        </a:rPr>
                        <a:t> - DEPT approved</a:t>
                      </a:r>
                      <a:endParaRPr lang="en-US" sz="1050" b="0">
                        <a:effectLst/>
                        <a:latin typeface="Goudy Old Style"/>
                      </a:endParaRPr>
                    </a:p>
                  </a:txBody>
                  <a:tcPr marL="76200" marR="76200" marT="38100" marB="38100" anchor="ctr"/>
                </a:tc>
                <a:tc>
                  <a:txBody>
                    <a:bodyPr/>
                    <a:lstStyle/>
                    <a:p>
                      <a:r>
                        <a:rPr lang="en-US" sz="1050">
                          <a:effectLst/>
                          <a:latin typeface="Goudy Old Style"/>
                        </a:rPr>
                        <a:t>$103.00</a:t>
                      </a:r>
                    </a:p>
                  </a:txBody>
                  <a:tcPr marL="76200" marR="76200" marT="38100" marB="38100" anchor="ctr"/>
                </a:tc>
                <a:tc>
                  <a:txBody>
                    <a:bodyPr/>
                    <a:lstStyle/>
                    <a:p>
                      <a:r>
                        <a:rPr lang="en-US" sz="1050">
                          <a:effectLst/>
                          <a:latin typeface="Goudy Old Style"/>
                        </a:rPr>
                        <a:t>0.06%</a:t>
                      </a:r>
                    </a:p>
                  </a:txBody>
                  <a:tcPr marL="76200" marR="76200" marT="38100" marB="38100" anchor="ctr"/>
                </a:tc>
                <a:extLst>
                  <a:ext uri="{0D108BD9-81ED-4DB2-BD59-A6C34878D82A}">
                    <a16:rowId xmlns:a16="http://schemas.microsoft.com/office/drawing/2014/main" val="104016416"/>
                  </a:ext>
                </a:extLst>
              </a:tr>
              <a:tr h="261473">
                <a:tc>
                  <a:txBody>
                    <a:bodyPr/>
                    <a:lstStyle/>
                    <a:p>
                      <a:pPr algn="r" fontAlgn="ctr"/>
                      <a:r>
                        <a:rPr lang="en-US" sz="1050">
                          <a:effectLst/>
                          <a:latin typeface="Goudy Old Style"/>
                        </a:rPr>
                        <a:t>Work Trials</a:t>
                      </a:r>
                      <a:endParaRPr lang="en-US" sz="1050" b="0">
                        <a:effectLst/>
                        <a:latin typeface="Goudy Old Style"/>
                      </a:endParaRPr>
                    </a:p>
                  </a:txBody>
                  <a:tcPr marL="76200" marR="76200" marT="38100" marB="38100" anchor="ctr"/>
                </a:tc>
                <a:tc>
                  <a:txBody>
                    <a:bodyPr/>
                    <a:lstStyle/>
                    <a:p>
                      <a:r>
                        <a:rPr lang="en-US" sz="1050">
                          <a:effectLst/>
                          <a:latin typeface="Goudy Old Style"/>
                        </a:rPr>
                        <a:t>$47.00</a:t>
                      </a:r>
                    </a:p>
                  </a:txBody>
                  <a:tcPr marL="76200" marR="76200" marT="38100" marB="38100" anchor="ctr"/>
                </a:tc>
                <a:tc>
                  <a:txBody>
                    <a:bodyPr/>
                    <a:lstStyle/>
                    <a:p>
                      <a:r>
                        <a:rPr lang="en-US" sz="1050">
                          <a:effectLst/>
                          <a:latin typeface="Goudy Old Style"/>
                        </a:rPr>
                        <a:t>0.03%</a:t>
                      </a:r>
                    </a:p>
                  </a:txBody>
                  <a:tcPr marL="76200" marR="76200" marT="38100" marB="38100" anchor="ctr"/>
                </a:tc>
                <a:extLst>
                  <a:ext uri="{0D108BD9-81ED-4DB2-BD59-A6C34878D82A}">
                    <a16:rowId xmlns:a16="http://schemas.microsoft.com/office/drawing/2014/main" val="1966546665"/>
                  </a:ext>
                </a:extLst>
              </a:tr>
              <a:tr h="261473">
                <a:tc>
                  <a:txBody>
                    <a:bodyPr/>
                    <a:lstStyle/>
                    <a:p>
                      <a:pPr algn="r" fontAlgn="ctr"/>
                      <a:r>
                        <a:rPr lang="en-US" sz="1050">
                          <a:effectLst/>
                          <a:latin typeface="Goudy Old Style"/>
                        </a:rPr>
                        <a:t>Non-</a:t>
                      </a:r>
                      <a:r>
                        <a:rPr lang="en-US" sz="1050" err="1">
                          <a:effectLst/>
                          <a:latin typeface="Goudy Old Style"/>
                        </a:rPr>
                        <a:t>WfD</a:t>
                      </a:r>
                      <a:r>
                        <a:rPr lang="en-US" sz="1050">
                          <a:effectLst/>
                          <a:latin typeface="Goudy Old Style"/>
                        </a:rPr>
                        <a:t> Activity Costs</a:t>
                      </a:r>
                      <a:endParaRPr lang="en-US" sz="1050" b="0">
                        <a:effectLst/>
                        <a:latin typeface="Goudy Old Style"/>
                      </a:endParaRPr>
                    </a:p>
                  </a:txBody>
                  <a:tcPr marL="76200" marR="76200" marT="38100" marB="38100" anchor="ctr"/>
                </a:tc>
                <a:tc>
                  <a:txBody>
                    <a:bodyPr/>
                    <a:lstStyle/>
                    <a:p>
                      <a:r>
                        <a:rPr lang="en-US" sz="1050">
                          <a:effectLst/>
                          <a:latin typeface="Goudy Old Style"/>
                        </a:rPr>
                        <a:t>$20.00</a:t>
                      </a:r>
                    </a:p>
                  </a:txBody>
                  <a:tcPr marL="76200" marR="76200" marT="38100" marB="38100" anchor="ctr"/>
                </a:tc>
                <a:tc>
                  <a:txBody>
                    <a:bodyPr/>
                    <a:lstStyle/>
                    <a:p>
                      <a:r>
                        <a:rPr lang="en-US" sz="1050">
                          <a:effectLst/>
                          <a:latin typeface="Goudy Old Style"/>
                        </a:rPr>
                        <a:t>0.01%</a:t>
                      </a:r>
                    </a:p>
                  </a:txBody>
                  <a:tcPr marL="76200" marR="76200" marT="38100" marB="38100" anchor="ctr"/>
                </a:tc>
                <a:extLst>
                  <a:ext uri="{0D108BD9-81ED-4DB2-BD59-A6C34878D82A}">
                    <a16:rowId xmlns:a16="http://schemas.microsoft.com/office/drawing/2014/main" val="1475003757"/>
                  </a:ext>
                </a:extLst>
              </a:tr>
              <a:tr h="261473">
                <a:tc>
                  <a:txBody>
                    <a:bodyPr/>
                    <a:lstStyle/>
                    <a:p>
                      <a:pPr algn="r" fontAlgn="ctr"/>
                      <a:r>
                        <a:rPr lang="en-US" sz="1050">
                          <a:effectLst/>
                          <a:latin typeface="Goudy Old Style"/>
                        </a:rPr>
                        <a:t>Accredited Interpreter Services</a:t>
                      </a:r>
                      <a:endParaRPr lang="en-US" sz="1050" b="0">
                        <a:effectLst/>
                        <a:latin typeface="Goudy Old Style"/>
                      </a:endParaRPr>
                    </a:p>
                  </a:txBody>
                  <a:tcPr marL="76200" marR="76200" marT="38100" marB="38100" anchor="ctr"/>
                </a:tc>
                <a:tc>
                  <a:txBody>
                    <a:bodyPr/>
                    <a:lstStyle/>
                    <a:p>
                      <a:r>
                        <a:rPr lang="en-US" sz="1050">
                          <a:effectLst/>
                          <a:latin typeface="Goudy Old Style"/>
                        </a:rPr>
                        <a:t>$19.00</a:t>
                      </a:r>
                    </a:p>
                  </a:txBody>
                  <a:tcPr marL="76200" marR="76200" marT="38100" marB="38100" anchor="ctr"/>
                </a:tc>
                <a:tc>
                  <a:txBody>
                    <a:bodyPr/>
                    <a:lstStyle/>
                    <a:p>
                      <a:r>
                        <a:rPr lang="en-US" sz="1050">
                          <a:effectLst/>
                          <a:latin typeface="Goudy Old Style"/>
                        </a:rPr>
                        <a:t>0.01%</a:t>
                      </a:r>
                    </a:p>
                  </a:txBody>
                  <a:tcPr marL="76200" marR="76200" marT="38100" marB="38100" anchor="ctr"/>
                </a:tc>
                <a:extLst>
                  <a:ext uri="{0D108BD9-81ED-4DB2-BD59-A6C34878D82A}">
                    <a16:rowId xmlns:a16="http://schemas.microsoft.com/office/drawing/2014/main" val="3976013049"/>
                  </a:ext>
                </a:extLst>
              </a:tr>
              <a:tr h="261473">
                <a:tc>
                  <a:txBody>
                    <a:bodyPr/>
                    <a:lstStyle/>
                    <a:p>
                      <a:pPr algn="r" fontAlgn="ctr"/>
                      <a:r>
                        <a:rPr lang="en-US" sz="1050" err="1">
                          <a:effectLst/>
                          <a:latin typeface="Goudy Old Style"/>
                        </a:rPr>
                        <a:t>PaTH</a:t>
                      </a:r>
                      <a:r>
                        <a:rPr lang="en-US" sz="1050">
                          <a:effectLst/>
                          <a:latin typeface="Goudy Old Style"/>
                        </a:rPr>
                        <a:t> Internship Placement Costs</a:t>
                      </a:r>
                      <a:endParaRPr lang="en-US" sz="1050" b="0">
                        <a:effectLst/>
                        <a:latin typeface="Goudy Old Style"/>
                      </a:endParaRPr>
                    </a:p>
                  </a:txBody>
                  <a:tcPr marL="76200" marR="76200" marT="38100" marB="38100" anchor="ctr"/>
                </a:tc>
                <a:tc>
                  <a:txBody>
                    <a:bodyPr/>
                    <a:lstStyle/>
                    <a:p>
                      <a:r>
                        <a:rPr lang="en-US" sz="1050">
                          <a:effectLst/>
                          <a:latin typeface="Goudy Old Style"/>
                        </a:rPr>
                        <a:t>$2.00</a:t>
                      </a:r>
                    </a:p>
                  </a:txBody>
                  <a:tcPr marL="76200" marR="76200" marT="38100" marB="38100" anchor="ctr"/>
                </a:tc>
                <a:tc>
                  <a:txBody>
                    <a:bodyPr/>
                    <a:lstStyle/>
                    <a:p>
                      <a:r>
                        <a:rPr lang="en-US" sz="1050">
                          <a:effectLst/>
                          <a:latin typeface="Goudy Old Style"/>
                        </a:rPr>
                        <a:t>0.00%</a:t>
                      </a:r>
                    </a:p>
                  </a:txBody>
                  <a:tcPr marL="76200" marR="76200" marT="38100" marB="38100" anchor="ctr"/>
                </a:tc>
                <a:extLst>
                  <a:ext uri="{0D108BD9-81ED-4DB2-BD59-A6C34878D82A}">
                    <a16:rowId xmlns:a16="http://schemas.microsoft.com/office/drawing/2014/main" val="1980003082"/>
                  </a:ext>
                </a:extLst>
              </a:tr>
            </a:tbl>
          </a:graphicData>
        </a:graphic>
      </p:graphicFrame>
      <p:sp>
        <p:nvSpPr>
          <p:cNvPr id="9" name="TextBox 8">
            <a:extLst>
              <a:ext uri="{FF2B5EF4-FFF2-40B4-BE49-F238E27FC236}">
                <a16:creationId xmlns:a16="http://schemas.microsoft.com/office/drawing/2014/main" id="{39BCDB86-194C-CF65-0EBC-090307188840}"/>
              </a:ext>
            </a:extLst>
          </p:cNvPr>
          <p:cNvSpPr txBox="1"/>
          <p:nvPr/>
        </p:nvSpPr>
        <p:spPr>
          <a:xfrm>
            <a:off x="6358569" y="60592"/>
            <a:ext cx="5690211"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a:t>Analysis by spend Category</a:t>
            </a:r>
          </a:p>
        </p:txBody>
      </p:sp>
      <p:sp>
        <p:nvSpPr>
          <p:cNvPr id="10" name="TextBox 9">
            <a:extLst>
              <a:ext uri="{FF2B5EF4-FFF2-40B4-BE49-F238E27FC236}">
                <a16:creationId xmlns:a16="http://schemas.microsoft.com/office/drawing/2014/main" id="{0B6296F2-56CB-D94B-8CBD-4B11DB28EF47}"/>
              </a:ext>
            </a:extLst>
          </p:cNvPr>
          <p:cNvSpPr txBox="1"/>
          <p:nvPr/>
        </p:nvSpPr>
        <p:spPr>
          <a:xfrm>
            <a:off x="6831950" y="1250069"/>
            <a:ext cx="5212813"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400"/>
              <a:t>Over 50% of the funding allocated went towards </a:t>
            </a:r>
          </a:p>
          <a:p>
            <a:pPr marL="742950" lvl="1" indent="-285750">
              <a:buFont typeface="Arial"/>
              <a:buChar char="•"/>
            </a:pPr>
            <a:r>
              <a:rPr lang="en-US" sz="2400"/>
              <a:t>Clothing and Presentation</a:t>
            </a:r>
          </a:p>
          <a:p>
            <a:pPr marL="742950" lvl="1" indent="-285750">
              <a:buFont typeface="Arial"/>
              <a:buChar char="•"/>
            </a:pPr>
            <a:r>
              <a:rPr lang="en-US" sz="2400"/>
              <a:t>Professional Services</a:t>
            </a:r>
          </a:p>
          <a:p>
            <a:pPr marL="742950" lvl="1" indent="-285750">
              <a:buFont typeface="Arial"/>
              <a:buChar char="•"/>
            </a:pPr>
            <a:r>
              <a:rPr lang="en-US" sz="2400"/>
              <a:t>Food, Phone and Petrol Cards/Vouchers</a:t>
            </a:r>
          </a:p>
          <a:p>
            <a:pPr lvl="1"/>
            <a:endParaRPr lang="en-US" sz="2400"/>
          </a:p>
          <a:p>
            <a:pPr lvl="1"/>
            <a:endParaRPr lang="en-US" sz="2400"/>
          </a:p>
          <a:p>
            <a:pPr marL="285750" indent="-285750">
              <a:buFont typeface="Arial"/>
              <a:buChar char="•"/>
            </a:pPr>
            <a:r>
              <a:rPr lang="en-US" sz="2400"/>
              <a:t>Only 40% of the funding allocated went towards direct work related expenses</a:t>
            </a:r>
          </a:p>
          <a:p>
            <a:pPr marL="742950" lvl="1" indent="-285750">
              <a:buFont typeface="Arial"/>
              <a:buChar char="•"/>
            </a:pPr>
            <a:endParaRPr lang="en-US" sz="2400"/>
          </a:p>
        </p:txBody>
      </p:sp>
    </p:spTree>
    <p:extLst>
      <p:ext uri="{BB962C8B-B14F-4D97-AF65-F5344CB8AC3E}">
        <p14:creationId xmlns:p14="http://schemas.microsoft.com/office/powerpoint/2010/main" val="9331366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FD2C9-4881-E465-DB84-46DF4380911B}"/>
              </a:ext>
            </a:extLst>
          </p:cNvPr>
          <p:cNvSpPr>
            <a:spLocks noGrp="1"/>
          </p:cNvSpPr>
          <p:nvPr>
            <p:ph type="title"/>
          </p:nvPr>
        </p:nvSpPr>
        <p:spPr>
          <a:xfrm>
            <a:off x="913795" y="118311"/>
            <a:ext cx="10353762" cy="1257300"/>
          </a:xfrm>
        </p:spPr>
        <p:txBody>
          <a:bodyPr/>
          <a:lstStyle/>
          <a:p>
            <a:r>
              <a:rPr lang="en-US">
                <a:ln>
                  <a:solidFill>
                    <a:prstClr val="black">
                      <a:lumMod val="75000"/>
                      <a:lumOff val="25000"/>
                      <a:alpha val="10000"/>
                    </a:prstClr>
                  </a:solidFill>
                </a:ln>
                <a:effectLst>
                  <a:outerShdw blurRad="9525" dist="25400" dir="14640000" algn="tl" rotWithShape="0">
                    <a:prstClr val="black">
                      <a:alpha val="30000"/>
                    </a:prstClr>
                  </a:outerShdw>
                </a:effectLst>
                <a:ea typeface="+mj-lt"/>
                <a:cs typeface="+mj-lt"/>
              </a:rPr>
              <a:t>Analysis by spend stream</a:t>
            </a:r>
          </a:p>
          <a:p>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p:txBody>
      </p:sp>
      <p:graphicFrame>
        <p:nvGraphicFramePr>
          <p:cNvPr id="5" name="Content Placeholder 4">
            <a:extLst>
              <a:ext uri="{FF2B5EF4-FFF2-40B4-BE49-F238E27FC236}">
                <a16:creationId xmlns:a16="http://schemas.microsoft.com/office/drawing/2014/main" id="{08F50480-58DC-C1DB-C9FD-B05877684223}"/>
              </a:ext>
            </a:extLst>
          </p:cNvPr>
          <p:cNvGraphicFramePr>
            <a:graphicFrameLocks noGrp="1"/>
          </p:cNvGraphicFramePr>
          <p:nvPr>
            <p:ph idx="1"/>
            <p:extLst>
              <p:ext uri="{D42A27DB-BD31-4B8C-83A1-F6EECF244321}">
                <p14:modId xmlns:p14="http://schemas.microsoft.com/office/powerpoint/2010/main" val="3616932248"/>
              </p:ext>
            </p:extLst>
          </p:nvPr>
        </p:nvGraphicFramePr>
        <p:xfrm>
          <a:off x="578385" y="1367927"/>
          <a:ext cx="4918486" cy="5119031"/>
        </p:xfrm>
        <a:graphic>
          <a:graphicData uri="http://schemas.openxmlformats.org/drawingml/2006/table">
            <a:tbl>
              <a:tblPr firstRow="1" bandRow="1">
                <a:tableStyleId>{5C22544A-7EE6-4342-B048-85BDC9FD1C3A}</a:tableStyleId>
              </a:tblPr>
              <a:tblGrid>
                <a:gridCol w="1550702">
                  <a:extLst>
                    <a:ext uri="{9D8B030D-6E8A-4147-A177-3AD203B41FA5}">
                      <a16:colId xmlns:a16="http://schemas.microsoft.com/office/drawing/2014/main" val="514649759"/>
                    </a:ext>
                  </a:extLst>
                </a:gridCol>
                <a:gridCol w="1550702">
                  <a:extLst>
                    <a:ext uri="{9D8B030D-6E8A-4147-A177-3AD203B41FA5}">
                      <a16:colId xmlns:a16="http://schemas.microsoft.com/office/drawing/2014/main" val="2195785855"/>
                    </a:ext>
                  </a:extLst>
                </a:gridCol>
                <a:gridCol w="1817082">
                  <a:extLst>
                    <a:ext uri="{9D8B030D-6E8A-4147-A177-3AD203B41FA5}">
                      <a16:colId xmlns:a16="http://schemas.microsoft.com/office/drawing/2014/main" val="854113254"/>
                    </a:ext>
                  </a:extLst>
                </a:gridCol>
              </a:tblGrid>
              <a:tr h="669990">
                <a:tc>
                  <a:txBody>
                    <a:bodyPr/>
                    <a:lstStyle/>
                    <a:p>
                      <a:pPr algn="ctr" fontAlgn="base"/>
                      <a:r>
                        <a:rPr lang="en-US" sz="1100">
                          <a:effectLst/>
                        </a:rPr>
                        <a:t>Streams​</a:t>
                      </a:r>
                      <a:endParaRPr lang="en-US" sz="1100" b="1" i="0">
                        <a:solidFill>
                          <a:srgbClr val="FFFFFF"/>
                        </a:solidFill>
                        <a:effectLst/>
                      </a:endParaRPr>
                    </a:p>
                  </a:txBody>
                  <a:tcPr anchor="ctr"/>
                </a:tc>
                <a:tc>
                  <a:txBody>
                    <a:bodyPr/>
                    <a:lstStyle/>
                    <a:p>
                      <a:pPr algn="ctr" fontAlgn="auto"/>
                      <a:r>
                        <a:rPr lang="en-US" sz="1100" u="none" strike="noStrike">
                          <a:effectLst/>
                        </a:rPr>
                        <a:t>​</a:t>
                      </a:r>
                    </a:p>
                    <a:p>
                      <a:pPr algn="ctr" fontAlgn="base"/>
                      <a:r>
                        <a:rPr lang="en-US" sz="1100" u="none" strike="noStrike">
                          <a:effectLst/>
                        </a:rPr>
                        <a:t>Amount Spent</a:t>
                      </a:r>
                      <a:r>
                        <a:rPr lang="en-US" sz="1100">
                          <a:effectLst/>
                        </a:rPr>
                        <a:t>​</a:t>
                      </a:r>
                    </a:p>
                    <a:p>
                      <a:pPr algn="ctr" fontAlgn="base"/>
                      <a:r>
                        <a:rPr lang="en-US" sz="1100">
                          <a:effectLst/>
                        </a:rPr>
                        <a:t>​</a:t>
                      </a:r>
                      <a:endParaRPr lang="en-US" sz="1100" b="1" i="0">
                        <a:solidFill>
                          <a:srgbClr val="FFFFFF"/>
                        </a:solidFill>
                        <a:effectLst/>
                      </a:endParaRPr>
                    </a:p>
                  </a:txBody>
                  <a:tcPr anchor="ctr"/>
                </a:tc>
                <a:tc>
                  <a:txBody>
                    <a:bodyPr/>
                    <a:lstStyle/>
                    <a:p>
                      <a:pPr algn="ctr" fontAlgn="auto"/>
                      <a:r>
                        <a:rPr lang="en-US" sz="1100" u="none" strike="noStrike">
                          <a:effectLst/>
                        </a:rPr>
                        <a:t>​</a:t>
                      </a:r>
                    </a:p>
                    <a:p>
                      <a:pPr algn="ctr" fontAlgn="base"/>
                      <a:r>
                        <a:rPr lang="en-US" sz="1100" u="none" strike="noStrike">
                          <a:effectLst/>
                        </a:rPr>
                        <a:t>Percentage of amount spent</a:t>
                      </a:r>
                      <a:r>
                        <a:rPr lang="en-US" sz="1100">
                          <a:effectLst/>
                        </a:rPr>
                        <a:t>​</a:t>
                      </a:r>
                      <a:endParaRPr lang="en-US" sz="1100" b="1" i="0">
                        <a:solidFill>
                          <a:srgbClr val="FFFFFF"/>
                        </a:solidFill>
                        <a:effectLst/>
                      </a:endParaRPr>
                    </a:p>
                  </a:txBody>
                  <a:tcPr/>
                </a:tc>
                <a:extLst>
                  <a:ext uri="{0D108BD9-81ED-4DB2-BD59-A6C34878D82A}">
                    <a16:rowId xmlns:a16="http://schemas.microsoft.com/office/drawing/2014/main" val="1641103460"/>
                  </a:ext>
                </a:extLst>
              </a:tr>
              <a:tr h="1181896">
                <a:tc>
                  <a:txBody>
                    <a:bodyPr/>
                    <a:lstStyle/>
                    <a:p>
                      <a:pPr lvl="0" algn="ctr">
                        <a:buNone/>
                      </a:pPr>
                      <a:r>
                        <a:rPr lang="en-US" sz="1100" b="0" i="0" u="none" strike="noStrike" noProof="0">
                          <a:effectLst/>
                        </a:rPr>
                        <a:t>Stream A (</a:t>
                      </a:r>
                      <a:r>
                        <a:rPr lang="en-US" sz="1100" b="0" i="0" u="none" strike="noStrike" noProof="0">
                          <a:effectLst/>
                          <a:latin typeface="Goudy Old Style"/>
                        </a:rPr>
                        <a:t>highly trained applicants that require minimum support)</a:t>
                      </a:r>
                      <a:endParaRPr lang="en-US" sz="1100"/>
                    </a:p>
                    <a:p>
                      <a:pPr lvl="0" algn="ctr">
                        <a:buNone/>
                      </a:pPr>
                      <a:endParaRPr lang="en-US" sz="1100">
                        <a:effectLst/>
                      </a:endParaRPr>
                    </a:p>
                  </a:txBody>
                  <a:tcPr anchor="ctr"/>
                </a:tc>
                <a:tc>
                  <a:txBody>
                    <a:bodyPr/>
                    <a:lstStyle/>
                    <a:p>
                      <a:pPr lvl="0" algn="ctr">
                        <a:buNone/>
                      </a:pPr>
                      <a:r>
                        <a:rPr lang="en-US" sz="1100" b="0" i="0" u="none" strike="noStrike" noProof="0">
                          <a:effectLst/>
                          <a:latin typeface="Goudy Old Style"/>
                        </a:rPr>
                        <a:t>$29,484.00 </a:t>
                      </a:r>
                      <a:endParaRPr lang="en-US" sz="1100"/>
                    </a:p>
                  </a:txBody>
                  <a:tcPr anchor="ctr"/>
                </a:tc>
                <a:tc>
                  <a:txBody>
                    <a:bodyPr/>
                    <a:lstStyle/>
                    <a:p>
                      <a:pPr lvl="0" algn="ctr">
                        <a:buNone/>
                      </a:pPr>
                      <a:r>
                        <a:rPr lang="en-US" sz="1100" b="0" i="0" u="none" strike="noStrike" noProof="0">
                          <a:effectLst/>
                          <a:latin typeface="Goudy Old Style"/>
                        </a:rPr>
                        <a:t>16.06% </a:t>
                      </a:r>
                      <a:endParaRPr lang="en-US" sz="1100"/>
                    </a:p>
                  </a:txBody>
                  <a:tcPr anchor="ctr"/>
                </a:tc>
                <a:extLst>
                  <a:ext uri="{0D108BD9-81ED-4DB2-BD59-A6C34878D82A}">
                    <a16:rowId xmlns:a16="http://schemas.microsoft.com/office/drawing/2014/main" val="3794173624"/>
                  </a:ext>
                </a:extLst>
              </a:tr>
              <a:tr h="1550763">
                <a:tc>
                  <a:txBody>
                    <a:bodyPr/>
                    <a:lstStyle/>
                    <a:p>
                      <a:pPr lvl="0" algn="ctr">
                        <a:buNone/>
                      </a:pPr>
                      <a:r>
                        <a:rPr lang="en-US" sz="1100" b="0" i="0" u="none" strike="noStrike" noProof="0">
                          <a:effectLst/>
                        </a:rPr>
                        <a:t>Stream B </a:t>
                      </a:r>
                      <a:r>
                        <a:rPr lang="en-US" sz="1100" b="0" i="0" u="none" strike="noStrike" noProof="0">
                          <a:effectLst/>
                          <a:latin typeface="Goudy Old Style"/>
                        </a:rPr>
                        <a:t>(mediumly trained applicants that require additional support for them to be job ready)</a:t>
                      </a:r>
                      <a:endParaRPr lang="en-US" sz="1100"/>
                    </a:p>
                    <a:p>
                      <a:pPr lvl="0" algn="ctr">
                        <a:buNone/>
                      </a:pPr>
                      <a:endParaRPr lang="en-US" sz="1100">
                        <a:effectLst/>
                      </a:endParaRPr>
                    </a:p>
                  </a:txBody>
                  <a:tcPr anchor="ctr"/>
                </a:tc>
                <a:tc>
                  <a:txBody>
                    <a:bodyPr/>
                    <a:lstStyle/>
                    <a:p>
                      <a:pPr lvl="0" algn="ctr">
                        <a:buNone/>
                      </a:pPr>
                      <a:r>
                        <a:rPr lang="en-US" sz="1100" b="0" i="0" u="none" strike="noStrike" noProof="0">
                          <a:effectLst/>
                          <a:latin typeface="Goudy Old Style"/>
                        </a:rPr>
                        <a:t>$93,489.00 </a:t>
                      </a:r>
                      <a:endParaRPr lang="en-US" sz="1100"/>
                    </a:p>
                  </a:txBody>
                  <a:tcPr anchor="ctr"/>
                </a:tc>
                <a:tc>
                  <a:txBody>
                    <a:bodyPr/>
                    <a:lstStyle/>
                    <a:p>
                      <a:pPr lvl="0" algn="ctr">
                        <a:buNone/>
                      </a:pPr>
                      <a:r>
                        <a:rPr lang="en-US" sz="1100" b="0" i="0" u="none" strike="noStrike" noProof="0">
                          <a:effectLst/>
                          <a:latin typeface="Goudy Old Style"/>
                        </a:rPr>
                        <a:t>50.92% </a:t>
                      </a:r>
                      <a:endParaRPr lang="en-US" sz="1100"/>
                    </a:p>
                  </a:txBody>
                  <a:tcPr anchor="ctr"/>
                </a:tc>
                <a:extLst>
                  <a:ext uri="{0D108BD9-81ED-4DB2-BD59-A6C34878D82A}">
                    <a16:rowId xmlns:a16="http://schemas.microsoft.com/office/drawing/2014/main" val="3967495581"/>
                  </a:ext>
                </a:extLst>
              </a:tr>
              <a:tr h="1430319">
                <a:tc>
                  <a:txBody>
                    <a:bodyPr/>
                    <a:lstStyle/>
                    <a:p>
                      <a:pPr lvl="0" algn="ctr">
                        <a:buNone/>
                      </a:pPr>
                      <a:r>
                        <a:rPr lang="en-US" sz="1100" b="0" i="0" u="none" strike="noStrike" noProof="0">
                          <a:effectLst/>
                        </a:rPr>
                        <a:t>Stream C </a:t>
                      </a:r>
                      <a:r>
                        <a:rPr lang="en-US" sz="1100" b="0" i="0" u="none" strike="noStrike" noProof="0">
                          <a:effectLst/>
                          <a:latin typeface="Goudy Old Style"/>
                        </a:rPr>
                        <a:t>(applicants that require support to gain vocational or professional skills to be job ready)</a:t>
                      </a:r>
                      <a:endParaRPr lang="en-US" sz="1100"/>
                    </a:p>
                    <a:p>
                      <a:pPr lvl="0" algn="ctr">
                        <a:buNone/>
                      </a:pPr>
                      <a:endParaRPr lang="en-US" sz="1100">
                        <a:effectLst/>
                      </a:endParaRPr>
                    </a:p>
                  </a:txBody>
                  <a:tcPr/>
                </a:tc>
                <a:tc>
                  <a:txBody>
                    <a:bodyPr/>
                    <a:lstStyle/>
                    <a:p>
                      <a:pPr lvl="0" algn="ctr">
                        <a:buNone/>
                      </a:pPr>
                      <a:endParaRPr lang="en-US" sz="1100" b="0" i="0" u="none" strike="noStrike" noProof="0">
                        <a:effectLst/>
                        <a:latin typeface="Goudy Old Style"/>
                      </a:endParaRPr>
                    </a:p>
                    <a:p>
                      <a:pPr lvl="0" algn="ctr">
                        <a:buNone/>
                      </a:pPr>
                      <a:r>
                        <a:rPr lang="en-US" sz="1100" b="0" i="0" u="none" strike="noStrike" noProof="0">
                          <a:effectLst/>
                          <a:latin typeface="Goudy Old Style"/>
                        </a:rPr>
                        <a:t>$59,825.00 </a:t>
                      </a:r>
                      <a:endParaRPr lang="en-US" sz="1100"/>
                    </a:p>
                  </a:txBody>
                  <a:tcPr/>
                </a:tc>
                <a:tc>
                  <a:txBody>
                    <a:bodyPr/>
                    <a:lstStyle/>
                    <a:p>
                      <a:pPr lvl="0" algn="ctr">
                        <a:buNone/>
                      </a:pPr>
                      <a:endParaRPr lang="en-US" sz="1100" b="0" i="0" u="none" strike="noStrike" noProof="0">
                        <a:effectLst/>
                        <a:latin typeface="Goudy Old Style"/>
                      </a:endParaRPr>
                    </a:p>
                    <a:p>
                      <a:pPr lvl="0" algn="ctr">
                        <a:buNone/>
                      </a:pPr>
                      <a:r>
                        <a:rPr lang="en-US" sz="1100" b="0" i="0" u="none" strike="noStrike" noProof="0">
                          <a:effectLst/>
                          <a:latin typeface="Goudy Old Style"/>
                        </a:rPr>
                        <a:t>32.58% </a:t>
                      </a:r>
                      <a:endParaRPr lang="en-US" sz="1100"/>
                    </a:p>
                  </a:txBody>
                  <a:tcPr/>
                </a:tc>
                <a:extLst>
                  <a:ext uri="{0D108BD9-81ED-4DB2-BD59-A6C34878D82A}">
                    <a16:rowId xmlns:a16="http://schemas.microsoft.com/office/drawing/2014/main" val="887925527"/>
                  </a:ext>
                </a:extLst>
              </a:tr>
              <a:tr h="286063">
                <a:tc>
                  <a:txBody>
                    <a:bodyPr/>
                    <a:lstStyle/>
                    <a:p>
                      <a:pPr algn="ctr" fontAlgn="base"/>
                      <a:r>
                        <a:rPr lang="en-US" sz="1100">
                          <a:effectLst/>
                        </a:rPr>
                        <a:t>Stream Volunteer​</a:t>
                      </a:r>
                      <a:endParaRPr lang="en-US" sz="1100" b="0" i="0">
                        <a:solidFill>
                          <a:srgbClr val="000000"/>
                        </a:solidFill>
                        <a:effectLst/>
                      </a:endParaRPr>
                    </a:p>
                  </a:txBody>
                  <a:tcPr anchor="ctr"/>
                </a:tc>
                <a:tc>
                  <a:txBody>
                    <a:bodyPr/>
                    <a:lstStyle/>
                    <a:p>
                      <a:pPr algn="ctr" fontAlgn="base"/>
                      <a:r>
                        <a:rPr lang="en-US" sz="1100">
                          <a:effectLst/>
                        </a:rPr>
                        <a:t>$816.00​</a:t>
                      </a:r>
                      <a:endParaRPr lang="en-US" sz="1100" b="0" i="0">
                        <a:solidFill>
                          <a:srgbClr val="000000"/>
                        </a:solidFill>
                        <a:effectLst/>
                      </a:endParaRPr>
                    </a:p>
                  </a:txBody>
                  <a:tcPr anchor="ctr"/>
                </a:tc>
                <a:tc>
                  <a:txBody>
                    <a:bodyPr/>
                    <a:lstStyle/>
                    <a:p>
                      <a:pPr algn="ctr" fontAlgn="base"/>
                      <a:r>
                        <a:rPr lang="en-US" sz="1100">
                          <a:effectLst/>
                        </a:rPr>
                        <a:t>0.44%​</a:t>
                      </a:r>
                      <a:endParaRPr lang="en-US" sz="1100" b="0" i="0">
                        <a:solidFill>
                          <a:srgbClr val="000000"/>
                        </a:solidFill>
                        <a:effectLst/>
                      </a:endParaRPr>
                    </a:p>
                  </a:txBody>
                  <a:tcPr anchor="ctr"/>
                </a:tc>
                <a:extLst>
                  <a:ext uri="{0D108BD9-81ED-4DB2-BD59-A6C34878D82A}">
                    <a16:rowId xmlns:a16="http://schemas.microsoft.com/office/drawing/2014/main" val="3109399069"/>
                  </a:ext>
                </a:extLst>
              </a:tr>
            </a:tbl>
          </a:graphicData>
        </a:graphic>
      </p:graphicFrame>
      <p:sp>
        <p:nvSpPr>
          <p:cNvPr id="6" name="TextBox 5">
            <a:extLst>
              <a:ext uri="{FF2B5EF4-FFF2-40B4-BE49-F238E27FC236}">
                <a16:creationId xmlns:a16="http://schemas.microsoft.com/office/drawing/2014/main" id="{280E58E2-E8AD-82E0-E86D-BAF0BE314B2F}"/>
              </a:ext>
            </a:extLst>
          </p:cNvPr>
          <p:cNvSpPr txBox="1"/>
          <p:nvPr/>
        </p:nvSpPr>
        <p:spPr>
          <a:xfrm>
            <a:off x="6595698" y="1832713"/>
            <a:ext cx="4603623" cy="3539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a:ea typeface="+mn-lt"/>
                <a:cs typeface="+mn-lt"/>
              </a:rPr>
              <a:t>50.92% of the funding went to people under Stream B who were mediumly trained applicants that require additional support for them to be job ready</a:t>
            </a:r>
            <a:endParaRPr lang="en-US" sz="3200"/>
          </a:p>
        </p:txBody>
      </p:sp>
    </p:spTree>
    <p:extLst>
      <p:ext uri="{BB962C8B-B14F-4D97-AF65-F5344CB8AC3E}">
        <p14:creationId xmlns:p14="http://schemas.microsoft.com/office/powerpoint/2010/main" val="1519482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764AC-DA6D-2FD8-D098-D22C83B79FD9}"/>
              </a:ext>
            </a:extLst>
          </p:cNvPr>
          <p:cNvSpPr>
            <a:spLocks noGrp="1"/>
          </p:cNvSpPr>
          <p:nvPr>
            <p:ph type="title"/>
          </p:nvPr>
        </p:nvSpPr>
        <p:spPr>
          <a:xfrm>
            <a:off x="963927" y="128337"/>
            <a:ext cx="10353762" cy="1257300"/>
          </a:xfrm>
        </p:spPr>
        <p:txBody>
          <a:bodyPr/>
          <a:lstStyle/>
          <a:p>
            <a:r>
              <a:rPr lang="en-US">
                <a:ln>
                  <a:solidFill>
                    <a:prstClr val="black">
                      <a:lumMod val="75000"/>
                      <a:lumOff val="25000"/>
                      <a:alpha val="10000"/>
                    </a:prstClr>
                  </a:solidFill>
                </a:ln>
                <a:effectLst>
                  <a:outerShdw blurRad="9525" dist="25400" dir="14640000" algn="tl" rotWithShape="0">
                    <a:prstClr val="black">
                      <a:alpha val="30000"/>
                    </a:prstClr>
                  </a:outerShdw>
                </a:effectLst>
              </a:rPr>
              <a:t>Total &amp; Average spend by State</a:t>
            </a:r>
            <a:endParaRPr lang="en-US"/>
          </a:p>
        </p:txBody>
      </p:sp>
      <p:graphicFrame>
        <p:nvGraphicFramePr>
          <p:cNvPr id="5" name="Content Placeholder 4">
            <a:extLst>
              <a:ext uri="{FF2B5EF4-FFF2-40B4-BE49-F238E27FC236}">
                <a16:creationId xmlns:a16="http://schemas.microsoft.com/office/drawing/2014/main" id="{0DAEC758-B983-2DC4-158D-161E20C4E896}"/>
              </a:ext>
            </a:extLst>
          </p:cNvPr>
          <p:cNvGraphicFramePr>
            <a:graphicFrameLocks noGrp="1"/>
          </p:cNvGraphicFramePr>
          <p:nvPr>
            <p:ph idx="1"/>
            <p:extLst>
              <p:ext uri="{D42A27DB-BD31-4B8C-83A1-F6EECF244321}">
                <p14:modId xmlns:p14="http://schemas.microsoft.com/office/powerpoint/2010/main" val="1877480117"/>
              </p:ext>
            </p:extLst>
          </p:nvPr>
        </p:nvGraphicFramePr>
        <p:xfrm>
          <a:off x="1014663" y="1304424"/>
          <a:ext cx="10353672" cy="3154680"/>
        </p:xfrm>
        <a:graphic>
          <a:graphicData uri="http://schemas.openxmlformats.org/drawingml/2006/table">
            <a:tbl>
              <a:tblPr firstRow="1" bandRow="1">
                <a:tableStyleId>{5C22544A-7EE6-4342-B048-85BDC9FD1C3A}</a:tableStyleId>
              </a:tblPr>
              <a:tblGrid>
                <a:gridCol w="2588418">
                  <a:extLst>
                    <a:ext uri="{9D8B030D-6E8A-4147-A177-3AD203B41FA5}">
                      <a16:colId xmlns:a16="http://schemas.microsoft.com/office/drawing/2014/main" val="3137707428"/>
                    </a:ext>
                  </a:extLst>
                </a:gridCol>
                <a:gridCol w="2588418">
                  <a:extLst>
                    <a:ext uri="{9D8B030D-6E8A-4147-A177-3AD203B41FA5}">
                      <a16:colId xmlns:a16="http://schemas.microsoft.com/office/drawing/2014/main" val="3547387767"/>
                    </a:ext>
                  </a:extLst>
                </a:gridCol>
                <a:gridCol w="2588418">
                  <a:extLst>
                    <a:ext uri="{9D8B030D-6E8A-4147-A177-3AD203B41FA5}">
                      <a16:colId xmlns:a16="http://schemas.microsoft.com/office/drawing/2014/main" val="831258984"/>
                    </a:ext>
                  </a:extLst>
                </a:gridCol>
                <a:gridCol w="2588418">
                  <a:extLst>
                    <a:ext uri="{9D8B030D-6E8A-4147-A177-3AD203B41FA5}">
                      <a16:colId xmlns:a16="http://schemas.microsoft.com/office/drawing/2014/main" val="2928453991"/>
                    </a:ext>
                  </a:extLst>
                </a:gridCol>
              </a:tblGrid>
              <a:tr h="0">
                <a:tc>
                  <a:txBody>
                    <a:bodyPr/>
                    <a:lstStyle/>
                    <a:p>
                      <a:pPr algn="ctr" fontAlgn="ctr"/>
                      <a:r>
                        <a:rPr lang="en-US">
                          <a:effectLst/>
                        </a:rPr>
                        <a:t>State</a:t>
                      </a:r>
                    </a:p>
                  </a:txBody>
                  <a:tcPr marL="76200" marR="76200" marT="38100" marB="38100" anchor="ctr"/>
                </a:tc>
                <a:tc>
                  <a:txBody>
                    <a:bodyPr/>
                    <a:lstStyle/>
                    <a:p>
                      <a:pPr algn="ctr" fontAlgn="ctr"/>
                      <a:r>
                        <a:rPr lang="en-US">
                          <a:effectLst/>
                        </a:rPr>
                        <a:t>Number of Jobseekers</a:t>
                      </a:r>
                    </a:p>
                  </a:txBody>
                  <a:tcPr marL="76200" marR="76200" marT="38100" marB="38100" anchor="ctr"/>
                </a:tc>
                <a:tc>
                  <a:txBody>
                    <a:bodyPr/>
                    <a:lstStyle/>
                    <a:p>
                      <a:pPr algn="ctr" fontAlgn="ctr"/>
                      <a:r>
                        <a:rPr lang="en-US">
                          <a:effectLst/>
                        </a:rPr>
                        <a:t>Average Amount Spent</a:t>
                      </a:r>
                    </a:p>
                  </a:txBody>
                  <a:tcPr marL="76200" marR="76200" marT="38100" marB="38100" anchor="ctr"/>
                </a:tc>
                <a:tc>
                  <a:txBody>
                    <a:bodyPr/>
                    <a:lstStyle/>
                    <a:p>
                      <a:pPr algn="ctr" fontAlgn="ctr"/>
                      <a:r>
                        <a:rPr lang="en-US">
                          <a:effectLst/>
                        </a:rPr>
                        <a:t>Total Amount Spent</a:t>
                      </a:r>
                    </a:p>
                  </a:txBody>
                  <a:tcPr marL="76200" marR="76200" marT="38100" marB="38100" anchor="ctr"/>
                </a:tc>
                <a:extLst>
                  <a:ext uri="{0D108BD9-81ED-4DB2-BD59-A6C34878D82A}">
                    <a16:rowId xmlns:a16="http://schemas.microsoft.com/office/drawing/2014/main" val="1423925437"/>
                  </a:ext>
                </a:extLst>
              </a:tr>
              <a:tr h="0">
                <a:tc>
                  <a:txBody>
                    <a:bodyPr/>
                    <a:lstStyle/>
                    <a:p>
                      <a:pPr algn="ctr" fontAlgn="ctr"/>
                      <a:r>
                        <a:rPr lang="en-US">
                          <a:effectLst/>
                        </a:rPr>
                        <a:t>QLD</a:t>
                      </a:r>
                      <a:endParaRPr lang="en-US" b="0">
                        <a:effectLst/>
                      </a:endParaRPr>
                    </a:p>
                  </a:txBody>
                  <a:tcPr marL="76200" marR="76200" marT="38100" marB="38100" anchor="ctr"/>
                </a:tc>
                <a:tc>
                  <a:txBody>
                    <a:bodyPr/>
                    <a:lstStyle/>
                    <a:p>
                      <a:pPr algn="ctr"/>
                      <a:r>
                        <a:rPr lang="en-US">
                          <a:effectLst/>
                        </a:rPr>
                        <a:t>58694</a:t>
                      </a:r>
                    </a:p>
                  </a:txBody>
                  <a:tcPr marL="76200" marR="76200" marT="38100" marB="38100" anchor="ctr"/>
                </a:tc>
                <a:tc>
                  <a:txBody>
                    <a:bodyPr/>
                    <a:lstStyle/>
                    <a:p>
                      <a:pPr algn="ctr"/>
                      <a:r>
                        <a:rPr lang="en-US">
                          <a:effectLst/>
                        </a:rPr>
                        <a:t>$194.45</a:t>
                      </a:r>
                    </a:p>
                  </a:txBody>
                  <a:tcPr marL="76200" marR="76200" marT="38100" marB="38100" anchor="ctr"/>
                </a:tc>
                <a:tc>
                  <a:txBody>
                    <a:bodyPr/>
                    <a:lstStyle/>
                    <a:p>
                      <a:pPr algn="ctr"/>
                      <a:r>
                        <a:rPr lang="en-US">
                          <a:effectLst/>
                        </a:rPr>
                        <a:t>$11,413,078.17</a:t>
                      </a:r>
                    </a:p>
                  </a:txBody>
                  <a:tcPr marL="76200" marR="76200" marT="38100" marB="38100" anchor="ctr"/>
                </a:tc>
                <a:extLst>
                  <a:ext uri="{0D108BD9-81ED-4DB2-BD59-A6C34878D82A}">
                    <a16:rowId xmlns:a16="http://schemas.microsoft.com/office/drawing/2014/main" val="561056735"/>
                  </a:ext>
                </a:extLst>
              </a:tr>
              <a:tr h="0">
                <a:tc>
                  <a:txBody>
                    <a:bodyPr/>
                    <a:lstStyle/>
                    <a:p>
                      <a:pPr algn="ctr" fontAlgn="ctr"/>
                      <a:r>
                        <a:rPr lang="en-US">
                          <a:effectLst/>
                        </a:rPr>
                        <a:t>NSW</a:t>
                      </a:r>
                      <a:endParaRPr lang="en-US" b="0">
                        <a:effectLst/>
                      </a:endParaRPr>
                    </a:p>
                  </a:txBody>
                  <a:tcPr marL="76200" marR="76200" marT="38100" marB="38100" anchor="ctr"/>
                </a:tc>
                <a:tc>
                  <a:txBody>
                    <a:bodyPr/>
                    <a:lstStyle/>
                    <a:p>
                      <a:pPr algn="ctr"/>
                      <a:r>
                        <a:rPr lang="en-US">
                          <a:effectLst/>
                        </a:rPr>
                        <a:t>53294</a:t>
                      </a:r>
                    </a:p>
                  </a:txBody>
                  <a:tcPr marL="76200" marR="76200" marT="38100" marB="38100" anchor="ctr"/>
                </a:tc>
                <a:tc>
                  <a:txBody>
                    <a:bodyPr/>
                    <a:lstStyle/>
                    <a:p>
                      <a:pPr algn="ctr"/>
                      <a:r>
                        <a:rPr lang="en-US">
                          <a:effectLst/>
                        </a:rPr>
                        <a:t>$167.49</a:t>
                      </a:r>
                    </a:p>
                  </a:txBody>
                  <a:tcPr marL="76200" marR="76200" marT="38100" marB="38100" anchor="ctr"/>
                </a:tc>
                <a:tc>
                  <a:txBody>
                    <a:bodyPr/>
                    <a:lstStyle/>
                    <a:p>
                      <a:pPr algn="ctr"/>
                      <a:r>
                        <a:rPr lang="en-US">
                          <a:effectLst/>
                        </a:rPr>
                        <a:t>$8,926,286.12</a:t>
                      </a:r>
                    </a:p>
                  </a:txBody>
                  <a:tcPr marL="76200" marR="76200" marT="38100" marB="38100" anchor="ctr"/>
                </a:tc>
                <a:extLst>
                  <a:ext uri="{0D108BD9-81ED-4DB2-BD59-A6C34878D82A}">
                    <a16:rowId xmlns:a16="http://schemas.microsoft.com/office/drawing/2014/main" val="4167830320"/>
                  </a:ext>
                </a:extLst>
              </a:tr>
              <a:tr h="0">
                <a:tc>
                  <a:txBody>
                    <a:bodyPr/>
                    <a:lstStyle/>
                    <a:p>
                      <a:pPr algn="ctr" fontAlgn="ctr"/>
                      <a:r>
                        <a:rPr lang="en-US">
                          <a:effectLst/>
                        </a:rPr>
                        <a:t>WA</a:t>
                      </a:r>
                      <a:endParaRPr lang="en-US" b="0">
                        <a:effectLst/>
                      </a:endParaRPr>
                    </a:p>
                  </a:txBody>
                  <a:tcPr marL="76200" marR="76200" marT="38100" marB="38100" anchor="ctr"/>
                </a:tc>
                <a:tc>
                  <a:txBody>
                    <a:bodyPr/>
                    <a:lstStyle/>
                    <a:p>
                      <a:pPr algn="ctr"/>
                      <a:r>
                        <a:rPr lang="en-US">
                          <a:effectLst/>
                        </a:rPr>
                        <a:t>26928</a:t>
                      </a:r>
                    </a:p>
                  </a:txBody>
                  <a:tcPr marL="76200" marR="76200" marT="38100" marB="38100" anchor="ctr"/>
                </a:tc>
                <a:tc>
                  <a:txBody>
                    <a:bodyPr/>
                    <a:lstStyle/>
                    <a:p>
                      <a:pPr algn="ctr"/>
                      <a:r>
                        <a:rPr lang="en-US">
                          <a:effectLst/>
                        </a:rPr>
                        <a:t>$163.34</a:t>
                      </a:r>
                    </a:p>
                  </a:txBody>
                  <a:tcPr marL="76200" marR="76200" marT="38100" marB="38100" anchor="ctr"/>
                </a:tc>
                <a:tc>
                  <a:txBody>
                    <a:bodyPr/>
                    <a:lstStyle/>
                    <a:p>
                      <a:pPr algn="ctr"/>
                      <a:r>
                        <a:rPr lang="en-US">
                          <a:effectLst/>
                        </a:rPr>
                        <a:t>$4,398,480.34</a:t>
                      </a:r>
                    </a:p>
                  </a:txBody>
                  <a:tcPr marL="76200" marR="76200" marT="38100" marB="38100" anchor="ctr"/>
                </a:tc>
                <a:extLst>
                  <a:ext uri="{0D108BD9-81ED-4DB2-BD59-A6C34878D82A}">
                    <a16:rowId xmlns:a16="http://schemas.microsoft.com/office/drawing/2014/main" val="2899841856"/>
                  </a:ext>
                </a:extLst>
              </a:tr>
              <a:tr h="0">
                <a:tc>
                  <a:txBody>
                    <a:bodyPr/>
                    <a:lstStyle/>
                    <a:p>
                      <a:pPr algn="ctr" fontAlgn="ctr"/>
                      <a:r>
                        <a:rPr lang="en-US">
                          <a:effectLst/>
                        </a:rPr>
                        <a:t>SA</a:t>
                      </a:r>
                      <a:endParaRPr lang="en-US" b="0">
                        <a:effectLst/>
                      </a:endParaRPr>
                    </a:p>
                  </a:txBody>
                  <a:tcPr marL="76200" marR="76200" marT="38100" marB="38100" anchor="ctr"/>
                </a:tc>
                <a:tc>
                  <a:txBody>
                    <a:bodyPr/>
                    <a:lstStyle/>
                    <a:p>
                      <a:pPr algn="ctr"/>
                      <a:r>
                        <a:rPr lang="en-US">
                          <a:effectLst/>
                        </a:rPr>
                        <a:t>16988</a:t>
                      </a:r>
                    </a:p>
                  </a:txBody>
                  <a:tcPr marL="76200" marR="76200" marT="38100" marB="38100" anchor="ctr"/>
                </a:tc>
                <a:tc>
                  <a:txBody>
                    <a:bodyPr/>
                    <a:lstStyle/>
                    <a:p>
                      <a:pPr algn="ctr"/>
                      <a:r>
                        <a:rPr lang="en-US">
                          <a:effectLst/>
                        </a:rPr>
                        <a:t>$161.90</a:t>
                      </a:r>
                    </a:p>
                  </a:txBody>
                  <a:tcPr marL="76200" marR="76200" marT="38100" marB="38100" anchor="ctr"/>
                </a:tc>
                <a:tc>
                  <a:txBody>
                    <a:bodyPr/>
                    <a:lstStyle/>
                    <a:p>
                      <a:pPr algn="ctr"/>
                      <a:r>
                        <a:rPr lang="en-US">
                          <a:effectLst/>
                        </a:rPr>
                        <a:t>$2,750,418.32</a:t>
                      </a:r>
                    </a:p>
                  </a:txBody>
                  <a:tcPr marL="76200" marR="76200" marT="38100" marB="38100" anchor="ctr"/>
                </a:tc>
                <a:extLst>
                  <a:ext uri="{0D108BD9-81ED-4DB2-BD59-A6C34878D82A}">
                    <a16:rowId xmlns:a16="http://schemas.microsoft.com/office/drawing/2014/main" val="2419345074"/>
                  </a:ext>
                </a:extLst>
              </a:tr>
              <a:tr h="0">
                <a:tc>
                  <a:txBody>
                    <a:bodyPr/>
                    <a:lstStyle/>
                    <a:p>
                      <a:pPr algn="ctr" fontAlgn="ctr"/>
                      <a:r>
                        <a:rPr lang="en-US">
                          <a:effectLst/>
                        </a:rPr>
                        <a:t>VIC</a:t>
                      </a:r>
                      <a:endParaRPr lang="en-US" b="0">
                        <a:effectLst/>
                      </a:endParaRPr>
                    </a:p>
                  </a:txBody>
                  <a:tcPr marL="76200" marR="76200" marT="38100" marB="38100" anchor="ctr"/>
                </a:tc>
                <a:tc>
                  <a:txBody>
                    <a:bodyPr/>
                    <a:lstStyle/>
                    <a:p>
                      <a:pPr algn="ctr"/>
                      <a:r>
                        <a:rPr lang="en-US">
                          <a:effectLst/>
                        </a:rPr>
                        <a:t>14331</a:t>
                      </a:r>
                    </a:p>
                  </a:txBody>
                  <a:tcPr marL="76200" marR="76200" marT="38100" marB="38100" anchor="ctr"/>
                </a:tc>
                <a:tc>
                  <a:txBody>
                    <a:bodyPr/>
                    <a:lstStyle/>
                    <a:p>
                      <a:pPr algn="ctr"/>
                      <a:r>
                        <a:rPr lang="en-US">
                          <a:effectLst/>
                        </a:rPr>
                        <a:t>$180.09</a:t>
                      </a:r>
                    </a:p>
                  </a:txBody>
                  <a:tcPr marL="76200" marR="76200" marT="38100" marB="38100" anchor="ctr"/>
                </a:tc>
                <a:tc>
                  <a:txBody>
                    <a:bodyPr/>
                    <a:lstStyle/>
                    <a:p>
                      <a:pPr algn="ctr"/>
                      <a:r>
                        <a:rPr lang="en-US">
                          <a:effectLst/>
                        </a:rPr>
                        <a:t>$2,580,806.31</a:t>
                      </a:r>
                    </a:p>
                  </a:txBody>
                  <a:tcPr marL="76200" marR="76200" marT="38100" marB="38100" anchor="ctr"/>
                </a:tc>
                <a:extLst>
                  <a:ext uri="{0D108BD9-81ED-4DB2-BD59-A6C34878D82A}">
                    <a16:rowId xmlns:a16="http://schemas.microsoft.com/office/drawing/2014/main" val="1792597552"/>
                  </a:ext>
                </a:extLst>
              </a:tr>
              <a:tr h="0">
                <a:tc>
                  <a:txBody>
                    <a:bodyPr/>
                    <a:lstStyle/>
                    <a:p>
                      <a:pPr algn="ctr" fontAlgn="ctr"/>
                      <a:r>
                        <a:rPr lang="en-US">
                          <a:effectLst/>
                        </a:rPr>
                        <a:t>TAS</a:t>
                      </a:r>
                      <a:endParaRPr lang="en-US" b="0">
                        <a:effectLst/>
                      </a:endParaRPr>
                    </a:p>
                  </a:txBody>
                  <a:tcPr marL="76200" marR="76200" marT="38100" marB="38100" anchor="ctr"/>
                </a:tc>
                <a:tc>
                  <a:txBody>
                    <a:bodyPr/>
                    <a:lstStyle/>
                    <a:p>
                      <a:pPr algn="ctr"/>
                      <a:r>
                        <a:rPr lang="en-US">
                          <a:effectLst/>
                        </a:rPr>
                        <a:t>6494</a:t>
                      </a:r>
                    </a:p>
                  </a:txBody>
                  <a:tcPr marL="76200" marR="76200" marT="38100" marB="38100" anchor="ctr"/>
                </a:tc>
                <a:tc>
                  <a:txBody>
                    <a:bodyPr/>
                    <a:lstStyle/>
                    <a:p>
                      <a:pPr algn="ctr"/>
                      <a:r>
                        <a:rPr lang="en-US">
                          <a:effectLst/>
                        </a:rPr>
                        <a:t>$154.06</a:t>
                      </a:r>
                    </a:p>
                  </a:txBody>
                  <a:tcPr marL="76200" marR="76200" marT="38100" marB="38100" anchor="ctr"/>
                </a:tc>
                <a:tc>
                  <a:txBody>
                    <a:bodyPr/>
                    <a:lstStyle/>
                    <a:p>
                      <a:pPr algn="ctr"/>
                      <a:r>
                        <a:rPr lang="en-US">
                          <a:effectLst/>
                        </a:rPr>
                        <a:t>$1,000,494.70</a:t>
                      </a:r>
                    </a:p>
                  </a:txBody>
                  <a:tcPr marL="76200" marR="76200" marT="38100" marB="38100" anchor="ctr"/>
                </a:tc>
                <a:extLst>
                  <a:ext uri="{0D108BD9-81ED-4DB2-BD59-A6C34878D82A}">
                    <a16:rowId xmlns:a16="http://schemas.microsoft.com/office/drawing/2014/main" val="3309031486"/>
                  </a:ext>
                </a:extLst>
              </a:tr>
              <a:tr h="0">
                <a:tc>
                  <a:txBody>
                    <a:bodyPr/>
                    <a:lstStyle/>
                    <a:p>
                      <a:pPr algn="ctr" fontAlgn="ctr"/>
                      <a:r>
                        <a:rPr lang="en-US">
                          <a:effectLst/>
                        </a:rPr>
                        <a:t>NT</a:t>
                      </a:r>
                      <a:endParaRPr lang="en-US" b="0">
                        <a:effectLst/>
                      </a:endParaRPr>
                    </a:p>
                  </a:txBody>
                  <a:tcPr marL="76200" marR="76200" marT="38100" marB="38100" anchor="ctr"/>
                </a:tc>
                <a:tc>
                  <a:txBody>
                    <a:bodyPr/>
                    <a:lstStyle/>
                    <a:p>
                      <a:pPr algn="ctr"/>
                      <a:r>
                        <a:rPr lang="en-US">
                          <a:effectLst/>
                        </a:rPr>
                        <a:t>5973</a:t>
                      </a:r>
                    </a:p>
                  </a:txBody>
                  <a:tcPr marL="76200" marR="76200" marT="38100" marB="38100" anchor="ctr"/>
                </a:tc>
                <a:tc>
                  <a:txBody>
                    <a:bodyPr/>
                    <a:lstStyle/>
                    <a:p>
                      <a:pPr algn="ctr"/>
                      <a:r>
                        <a:rPr lang="en-US">
                          <a:effectLst/>
                        </a:rPr>
                        <a:t>$165.34</a:t>
                      </a:r>
                    </a:p>
                  </a:txBody>
                  <a:tcPr marL="76200" marR="76200" marT="38100" marB="38100" anchor="ctr"/>
                </a:tc>
                <a:tc>
                  <a:txBody>
                    <a:bodyPr/>
                    <a:lstStyle/>
                    <a:p>
                      <a:pPr algn="ctr"/>
                      <a:r>
                        <a:rPr lang="en-US">
                          <a:effectLst/>
                        </a:rPr>
                        <a:t>$987,587.24</a:t>
                      </a:r>
                    </a:p>
                  </a:txBody>
                  <a:tcPr marL="76200" marR="76200" marT="38100" marB="38100" anchor="ctr"/>
                </a:tc>
                <a:extLst>
                  <a:ext uri="{0D108BD9-81ED-4DB2-BD59-A6C34878D82A}">
                    <a16:rowId xmlns:a16="http://schemas.microsoft.com/office/drawing/2014/main" val="3026195871"/>
                  </a:ext>
                </a:extLst>
              </a:tr>
              <a:tr h="0">
                <a:tc>
                  <a:txBody>
                    <a:bodyPr/>
                    <a:lstStyle/>
                    <a:p>
                      <a:pPr algn="ctr" fontAlgn="ctr"/>
                      <a:r>
                        <a:rPr lang="en-US">
                          <a:effectLst/>
                        </a:rPr>
                        <a:t>ACT</a:t>
                      </a:r>
                      <a:endParaRPr lang="en-US" b="0">
                        <a:effectLst/>
                      </a:endParaRPr>
                    </a:p>
                  </a:txBody>
                  <a:tcPr marL="76200" marR="76200" marT="38100" marB="38100" anchor="ctr"/>
                </a:tc>
                <a:tc>
                  <a:txBody>
                    <a:bodyPr/>
                    <a:lstStyle/>
                    <a:p>
                      <a:pPr algn="ctr"/>
                      <a:r>
                        <a:rPr lang="en-US">
                          <a:effectLst/>
                        </a:rPr>
                        <a:t>914</a:t>
                      </a:r>
                    </a:p>
                  </a:txBody>
                  <a:tcPr marL="76200" marR="76200" marT="38100" marB="38100" anchor="ctr"/>
                </a:tc>
                <a:tc>
                  <a:txBody>
                    <a:bodyPr/>
                    <a:lstStyle/>
                    <a:p>
                      <a:pPr algn="ctr"/>
                      <a:r>
                        <a:rPr lang="en-US">
                          <a:effectLst/>
                        </a:rPr>
                        <a:t>$192.74</a:t>
                      </a:r>
                    </a:p>
                  </a:txBody>
                  <a:tcPr marL="76200" marR="76200" marT="38100" marB="38100" anchor="ctr"/>
                </a:tc>
                <a:tc>
                  <a:txBody>
                    <a:bodyPr/>
                    <a:lstStyle/>
                    <a:p>
                      <a:pPr algn="ctr"/>
                      <a:r>
                        <a:rPr lang="en-US">
                          <a:effectLst/>
                        </a:rPr>
                        <a:t>$176,167.67</a:t>
                      </a:r>
                    </a:p>
                  </a:txBody>
                  <a:tcPr marL="76200" marR="76200" marT="38100" marB="38100" anchor="ctr"/>
                </a:tc>
                <a:extLst>
                  <a:ext uri="{0D108BD9-81ED-4DB2-BD59-A6C34878D82A}">
                    <a16:rowId xmlns:a16="http://schemas.microsoft.com/office/drawing/2014/main" val="2725666143"/>
                  </a:ext>
                </a:extLst>
              </a:tr>
            </a:tbl>
          </a:graphicData>
        </a:graphic>
      </p:graphicFrame>
      <p:sp>
        <p:nvSpPr>
          <p:cNvPr id="12" name="TextBox 11">
            <a:extLst>
              <a:ext uri="{FF2B5EF4-FFF2-40B4-BE49-F238E27FC236}">
                <a16:creationId xmlns:a16="http://schemas.microsoft.com/office/drawing/2014/main" id="{AACABE0D-0914-CBF5-E9E1-424926D50284}"/>
              </a:ext>
            </a:extLst>
          </p:cNvPr>
          <p:cNvSpPr txBox="1"/>
          <p:nvPr/>
        </p:nvSpPr>
        <p:spPr>
          <a:xfrm>
            <a:off x="1104900" y="4874795"/>
            <a:ext cx="10062410"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ea typeface="+mn-lt"/>
                <a:cs typeface="+mn-lt"/>
              </a:rPr>
              <a:t>QLD had the highest number of indigenous jobseekers and had the highest average spending over the period of 3 years</a:t>
            </a:r>
            <a:endParaRPr lang="en-US"/>
          </a:p>
          <a:p>
            <a:pPr marL="285750" indent="-285750">
              <a:buFont typeface="Arial"/>
              <a:buChar char="•"/>
            </a:pPr>
            <a:r>
              <a:rPr lang="en-US">
                <a:ea typeface="+mn-lt"/>
                <a:cs typeface="+mn-lt"/>
              </a:rPr>
              <a:t>ACT had the least number of indigenous jobseekers but had the second highest average spending over the period of 3 years</a:t>
            </a:r>
            <a:endParaRPr lang="en-US"/>
          </a:p>
          <a:p>
            <a:pPr algn="l"/>
            <a:endParaRPr lang="en-US"/>
          </a:p>
        </p:txBody>
      </p:sp>
    </p:spTree>
    <p:extLst>
      <p:ext uri="{BB962C8B-B14F-4D97-AF65-F5344CB8AC3E}">
        <p14:creationId xmlns:p14="http://schemas.microsoft.com/office/powerpoint/2010/main" val="10774012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C606D-E560-4820-9C3E-3B881D30AD5A}"/>
              </a:ext>
            </a:extLst>
          </p:cNvPr>
          <p:cNvSpPr>
            <a:spLocks noGrp="1"/>
          </p:cNvSpPr>
          <p:nvPr>
            <p:ph type="title"/>
          </p:nvPr>
        </p:nvSpPr>
        <p:spPr>
          <a:xfrm>
            <a:off x="913795" y="609600"/>
            <a:ext cx="10353762" cy="1257300"/>
          </a:xfrm>
        </p:spPr>
        <p:txBody>
          <a:bodyPr>
            <a:normAutofit/>
          </a:bodyPr>
          <a:lstStyle/>
          <a:p>
            <a:r>
              <a:rPr lang="en-US"/>
              <a:t>Dataset</a:t>
            </a:r>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
        <p:nvSpPr>
          <p:cNvPr id="20" name="Content Placeholder 19">
            <a:extLst>
              <a:ext uri="{FF2B5EF4-FFF2-40B4-BE49-F238E27FC236}">
                <a16:creationId xmlns:a16="http://schemas.microsoft.com/office/drawing/2014/main" id="{E3B7865C-2ED6-6D68-ABB8-12FF14792FFE}"/>
              </a:ext>
            </a:extLst>
          </p:cNvPr>
          <p:cNvSpPr>
            <a:spLocks noGrp="1"/>
          </p:cNvSpPr>
          <p:nvPr>
            <p:ph idx="1"/>
          </p:nvPr>
        </p:nvSpPr>
        <p:spPr/>
        <p:txBody>
          <a:bodyPr>
            <a:normAutofit/>
          </a:bodyPr>
          <a:lstStyle/>
          <a:p>
            <a:pPr indent="-305435"/>
            <a:r>
              <a:rPr lang="en-US">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rPr>
              <a:t>Jobactive Employment Fund Dataset</a:t>
            </a:r>
          </a:p>
          <a:p>
            <a:pPr indent="-305435"/>
            <a:endParaRPr lang="en-US">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endParaRPr>
          </a:p>
          <a:p>
            <a:pPr indent="-305435"/>
            <a:r>
              <a:rPr lang="en-US">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rPr>
              <a:t>Contains the applications of getting employment funds to cover the applicants' costs related to job searching, job training, relocation assistance, medical and mental expenses and et cetera. It consists of demographic details, such as education level, age, race, and Jobactive Stream of the applicants, and the reason for getting the employment fund.</a:t>
            </a:r>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Tree>
    <p:extLst>
      <p:ext uri="{BB962C8B-B14F-4D97-AF65-F5344CB8AC3E}">
        <p14:creationId xmlns:p14="http://schemas.microsoft.com/office/powerpoint/2010/main" val="41365844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C606D-E560-4820-9C3E-3B881D30AD5A}"/>
              </a:ext>
            </a:extLst>
          </p:cNvPr>
          <p:cNvSpPr>
            <a:spLocks noGrp="1"/>
          </p:cNvSpPr>
          <p:nvPr>
            <p:ph type="title"/>
          </p:nvPr>
        </p:nvSpPr>
        <p:spPr>
          <a:xfrm>
            <a:off x="913795" y="609600"/>
            <a:ext cx="10353762" cy="1257300"/>
          </a:xfrm>
        </p:spPr>
        <p:txBody>
          <a:bodyPr>
            <a:normAutofit/>
          </a:bodyPr>
          <a:lstStyle/>
          <a:p>
            <a:r>
              <a:rPr lang="en-US">
                <a:ln>
                  <a:solidFill>
                    <a:prstClr val="black">
                      <a:lumMod val="75000"/>
                      <a:lumOff val="25000"/>
                      <a:alpha val="10000"/>
                    </a:prstClr>
                  </a:solidFill>
                </a:ln>
                <a:effectLst>
                  <a:outerShdw blurRad="9525" dist="25400" dir="14640000" algn="tl" rotWithShape="0">
                    <a:prstClr val="black">
                      <a:alpha val="30000"/>
                    </a:prstClr>
                  </a:outerShdw>
                </a:effectLst>
              </a:rPr>
              <a:t>Hypothesis</a:t>
            </a:r>
            <a:endParaRPr lang="en-US"/>
          </a:p>
        </p:txBody>
      </p:sp>
      <p:sp>
        <p:nvSpPr>
          <p:cNvPr id="50" name="Content Placeholder 49">
            <a:extLst>
              <a:ext uri="{FF2B5EF4-FFF2-40B4-BE49-F238E27FC236}">
                <a16:creationId xmlns:a16="http://schemas.microsoft.com/office/drawing/2014/main" id="{70B58806-381D-FF47-A4E5-573499FC7B86}"/>
              </a:ext>
            </a:extLst>
          </p:cNvPr>
          <p:cNvSpPr>
            <a:spLocks noGrp="1"/>
          </p:cNvSpPr>
          <p:nvPr>
            <p:ph idx="1"/>
          </p:nvPr>
        </p:nvSpPr>
        <p:spPr/>
        <p:txBody>
          <a:bodyPr/>
          <a:lstStyle/>
          <a:p>
            <a:pPr indent="-305435"/>
            <a:r>
              <a:rPr lang="en-US">
                <a:ln>
                  <a:solidFill>
                    <a:prstClr val="black">
                      <a:lumMod val="75000"/>
                      <a:lumOff val="25000"/>
                      <a:alpha val="10000"/>
                    </a:prstClr>
                  </a:solidFill>
                </a:ln>
                <a:effectLst>
                  <a:outerShdw blurRad="9525" dist="25400" dir="14640000" algn="tl" rotWithShape="0">
                    <a:prstClr val="black">
                      <a:alpha val="30000"/>
                    </a:prstClr>
                  </a:outerShdw>
                </a:effectLst>
              </a:rPr>
              <a:t>Certain demographic groups are more prone to unemployment because of a variety of factors; such as Education, Age, Gender, Indigenous status, Homelessness, Ex-offence etc.</a:t>
            </a:r>
          </a:p>
          <a:p>
            <a:pPr indent="-305435"/>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a:ln>
                  <a:solidFill>
                    <a:prstClr val="black">
                      <a:lumMod val="75000"/>
                      <a:lumOff val="25000"/>
                      <a:alpha val="10000"/>
                    </a:prstClr>
                  </a:solidFill>
                </a:ln>
                <a:effectLst>
                  <a:outerShdw blurRad="9525" dist="25400" dir="14640000" algn="tl" rotWithShape="0">
                    <a:prstClr val="black">
                      <a:alpha val="30000"/>
                    </a:prstClr>
                  </a:outerShdw>
                </a:effectLst>
              </a:rPr>
              <a:t>Certain amounts of funding should be spent on certain demographic groups to assist them with their job search</a:t>
            </a:r>
          </a:p>
        </p:txBody>
      </p:sp>
    </p:spTree>
    <p:extLst>
      <p:ext uri="{BB962C8B-B14F-4D97-AF65-F5344CB8AC3E}">
        <p14:creationId xmlns:p14="http://schemas.microsoft.com/office/powerpoint/2010/main" val="6514438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C606D-E560-4820-9C3E-3B881D30AD5A}"/>
              </a:ext>
            </a:extLst>
          </p:cNvPr>
          <p:cNvSpPr>
            <a:spLocks noGrp="1"/>
          </p:cNvSpPr>
          <p:nvPr>
            <p:ph type="title"/>
          </p:nvPr>
        </p:nvSpPr>
        <p:spPr>
          <a:xfrm>
            <a:off x="913795" y="609600"/>
            <a:ext cx="10353762" cy="1257300"/>
          </a:xfrm>
        </p:spPr>
        <p:txBody>
          <a:bodyPr>
            <a:normAutofit/>
          </a:bodyPr>
          <a:lstStyle/>
          <a:p>
            <a:r>
              <a:rPr lang="en-US">
                <a:ln>
                  <a:solidFill>
                    <a:prstClr val="black">
                      <a:lumMod val="75000"/>
                      <a:lumOff val="25000"/>
                      <a:alpha val="10000"/>
                    </a:prstClr>
                  </a:solidFill>
                </a:ln>
                <a:effectLst>
                  <a:outerShdw blurRad="9525" dist="25400" dir="14640000" algn="tl" rotWithShape="0">
                    <a:prstClr val="black">
                      <a:alpha val="30000"/>
                    </a:prstClr>
                  </a:outerShdw>
                </a:effectLst>
              </a:rPr>
              <a:t>Motivation &amp; Summary</a:t>
            </a:r>
          </a:p>
        </p:txBody>
      </p:sp>
      <p:sp>
        <p:nvSpPr>
          <p:cNvPr id="35" name="Content Placeholder 34">
            <a:extLst>
              <a:ext uri="{FF2B5EF4-FFF2-40B4-BE49-F238E27FC236}">
                <a16:creationId xmlns:a16="http://schemas.microsoft.com/office/drawing/2014/main" id="{69A6B685-A6BB-68D0-76E3-2EB47C0C1396}"/>
              </a:ext>
            </a:extLst>
          </p:cNvPr>
          <p:cNvSpPr>
            <a:spLocks noGrp="1"/>
          </p:cNvSpPr>
          <p:nvPr>
            <p:ph idx="1"/>
          </p:nvPr>
        </p:nvSpPr>
        <p:spPr/>
        <p:txBody>
          <a:bodyPr>
            <a:normAutofit fontScale="92500" lnSpcReduction="10000"/>
          </a:bodyPr>
          <a:lstStyle/>
          <a:p>
            <a:pPr indent="-305435"/>
            <a:r>
              <a:rPr lang="en-US">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rPr>
              <a:t>We looked at the Jobactive Employment Fund program data due to a data limit and our 'unemployment' definition being individuals who are currently unemployed but are seeking to find employment. This is why we chose to use this dataset rather than general unemployment data.</a:t>
            </a:r>
          </a:p>
          <a:p>
            <a:pPr indent="-305435"/>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pPr indent="-305435"/>
            <a:r>
              <a:rPr lang="en-US">
                <a:ln>
                  <a:solidFill>
                    <a:prstClr val="black">
                      <a:lumMod val="75000"/>
                      <a:lumOff val="25000"/>
                      <a:alpha val="10000"/>
                    </a:prstClr>
                  </a:solidFill>
                </a:ln>
                <a:effectLst>
                  <a:outerShdw blurRad="9525" dist="25400" dir="14640000" algn="tl" rotWithShape="0">
                    <a:prstClr val="black">
                      <a:alpha val="30000"/>
                    </a:prstClr>
                  </a:outerShdw>
                </a:effectLst>
              </a:rPr>
              <a:t>Explore some of the factors that may potentially influence unemployment and employment of Jobseekers who are part of the Jobactive Employment Fund program, and gain further insights and details into factors such as </a:t>
            </a:r>
            <a:r>
              <a:rPr lang="en-US">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rPr>
              <a:t>Education, Age, Indigenous background, Homelessness, and criminal background, etc. We also wanted to analyze government expenditure of Jobseekers within the Jobactive program.</a:t>
            </a:r>
          </a:p>
          <a:p>
            <a:pPr marL="37465" indent="0">
              <a:buNone/>
            </a:pPr>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Tree>
    <p:extLst>
      <p:ext uri="{BB962C8B-B14F-4D97-AF65-F5344CB8AC3E}">
        <p14:creationId xmlns:p14="http://schemas.microsoft.com/office/powerpoint/2010/main" val="6147628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4F233-BB9E-16F6-7211-3395C0B6D2CA}"/>
              </a:ext>
            </a:extLst>
          </p:cNvPr>
          <p:cNvSpPr>
            <a:spLocks noGrp="1"/>
          </p:cNvSpPr>
          <p:nvPr>
            <p:ph type="title"/>
          </p:nvPr>
        </p:nvSpPr>
        <p:spPr/>
        <p:txBody>
          <a:bodyPr/>
          <a:lstStyle/>
          <a:p>
            <a:r>
              <a:rPr lang="en-US">
                <a:ln>
                  <a:solidFill>
                    <a:prstClr val="black">
                      <a:lumMod val="75000"/>
                      <a:lumOff val="25000"/>
                      <a:alpha val="10000"/>
                    </a:prstClr>
                  </a:solidFill>
                </a:ln>
                <a:effectLst>
                  <a:outerShdw blurRad="9525" dist="25400" dir="14640000" algn="tl" rotWithShape="0">
                    <a:prstClr val="black">
                      <a:alpha val="30000"/>
                    </a:prstClr>
                  </a:outerShdw>
                </a:effectLst>
              </a:rPr>
              <a:t>Data Cleanup</a:t>
            </a:r>
            <a:endParaRPr lang="en-US"/>
          </a:p>
        </p:txBody>
      </p:sp>
      <p:sp>
        <p:nvSpPr>
          <p:cNvPr id="3" name="Content Placeholder 2">
            <a:extLst>
              <a:ext uri="{FF2B5EF4-FFF2-40B4-BE49-F238E27FC236}">
                <a16:creationId xmlns:a16="http://schemas.microsoft.com/office/drawing/2014/main" id="{5F9A1B15-888D-5923-7BBA-0EC23DF3529D}"/>
              </a:ext>
            </a:extLst>
          </p:cNvPr>
          <p:cNvSpPr>
            <a:spLocks noGrp="1"/>
          </p:cNvSpPr>
          <p:nvPr>
            <p:ph idx="1"/>
          </p:nvPr>
        </p:nvSpPr>
        <p:spPr/>
        <p:txBody>
          <a:bodyPr/>
          <a:lstStyle/>
          <a:p>
            <a:pPr indent="-305435"/>
            <a:r>
              <a:rPr lang="en-US">
                <a:ln>
                  <a:solidFill>
                    <a:prstClr val="black">
                      <a:lumMod val="75000"/>
                      <a:lumOff val="25000"/>
                      <a:alpha val="10000"/>
                    </a:prstClr>
                  </a:solidFill>
                </a:ln>
                <a:effectLst>
                  <a:outerShdw blurRad="9525" dist="25400" dir="14640000" algn="tl" rotWithShape="0">
                    <a:prstClr val="black">
                      <a:alpha val="30000"/>
                    </a:prstClr>
                  </a:outerShdw>
                </a:effectLst>
              </a:rPr>
              <a:t>Steve to discuss...</a:t>
            </a:r>
          </a:p>
        </p:txBody>
      </p:sp>
    </p:spTree>
    <p:extLst>
      <p:ext uri="{BB962C8B-B14F-4D97-AF65-F5344CB8AC3E}">
        <p14:creationId xmlns:p14="http://schemas.microsoft.com/office/powerpoint/2010/main" val="24698175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784CB-CDE2-06B9-E0A3-2519D5D90F5F}"/>
              </a:ext>
            </a:extLst>
          </p:cNvPr>
          <p:cNvSpPr>
            <a:spLocks noGrp="1"/>
          </p:cNvSpPr>
          <p:nvPr>
            <p:ph type="title"/>
          </p:nvPr>
        </p:nvSpPr>
        <p:spPr/>
        <p:txBody>
          <a:bodyPr/>
          <a:lstStyle/>
          <a:p>
            <a:r>
              <a:rPr lang="en-US">
                <a:ln>
                  <a:solidFill>
                    <a:prstClr val="black">
                      <a:lumMod val="75000"/>
                      <a:lumOff val="25000"/>
                      <a:alpha val="10000"/>
                    </a:prstClr>
                  </a:solidFill>
                </a:ln>
                <a:effectLst>
                  <a:outerShdw blurRad="9525" dist="25400" dir="14640000" algn="tl" rotWithShape="0">
                    <a:prstClr val="black">
                      <a:alpha val="30000"/>
                    </a:prstClr>
                  </a:outerShdw>
                </a:effectLst>
              </a:rPr>
              <a:t>Ron's Analysis</a:t>
            </a:r>
            <a:endParaRPr lang="en-US"/>
          </a:p>
        </p:txBody>
      </p:sp>
      <p:sp>
        <p:nvSpPr>
          <p:cNvPr id="3" name="Content Placeholder 2">
            <a:extLst>
              <a:ext uri="{FF2B5EF4-FFF2-40B4-BE49-F238E27FC236}">
                <a16:creationId xmlns:a16="http://schemas.microsoft.com/office/drawing/2014/main" id="{827EC0E4-2ACF-59EB-462E-8BD08D318F5F}"/>
              </a:ext>
            </a:extLst>
          </p:cNvPr>
          <p:cNvSpPr>
            <a:spLocks noGrp="1"/>
          </p:cNvSpPr>
          <p:nvPr>
            <p:ph idx="1"/>
          </p:nvPr>
        </p:nvSpPr>
        <p:spPr>
          <a:xfrm>
            <a:off x="913795" y="1756902"/>
            <a:ext cx="10353762" cy="4464458"/>
          </a:xfrm>
        </p:spPr>
        <p:txBody>
          <a:bodyPr>
            <a:normAutofit/>
          </a:bodyPr>
          <a:lstStyle/>
          <a:p>
            <a:pPr marL="37465" indent="0">
              <a:buNone/>
            </a:pPr>
            <a:r>
              <a:rPr lang="en-US" b="1" u="sng">
                <a:ln>
                  <a:solidFill>
                    <a:prstClr val="black">
                      <a:lumMod val="75000"/>
                      <a:lumOff val="25000"/>
                      <a:alpha val="10000"/>
                    </a:prstClr>
                  </a:solidFill>
                </a:ln>
                <a:effectLst>
                  <a:outerShdw blurRad="9525" dist="25400" dir="14640000" algn="tl" rotWithShape="0">
                    <a:prstClr val="black">
                      <a:alpha val="30000"/>
                    </a:prstClr>
                  </a:outerShdw>
                </a:effectLst>
              </a:rPr>
              <a:t>Questions:</a:t>
            </a:r>
            <a:endParaRPr lang="en-US" b="1" u="sng"/>
          </a:p>
          <a:p>
            <a:pPr marL="37465" indent="0">
              <a:buNone/>
            </a:pPr>
            <a:r>
              <a:rPr lang="en-US" b="1">
                <a:ln>
                  <a:solidFill>
                    <a:prstClr val="black">
                      <a:lumMod val="75000"/>
                      <a:lumOff val="25000"/>
                      <a:alpha val="10000"/>
                    </a:prstClr>
                  </a:solidFill>
                </a:ln>
                <a:effectLst>
                  <a:outerShdw blurRad="9525" dist="25400" dir="14640000" algn="tl" rotWithShape="0">
                    <a:prstClr val="black">
                      <a:alpha val="30000"/>
                    </a:prstClr>
                  </a:outerShdw>
                </a:effectLst>
                <a:ea typeface="+mn-lt"/>
                <a:cs typeface="+mn-lt"/>
              </a:rPr>
              <a:t>1. Does the education level of the jobseekers have any relation to unemployment/employment? (Higher education level vs Lower)</a:t>
            </a:r>
            <a:endParaRPr lang="en-US" b="1">
              <a:ln>
                <a:solidFill>
                  <a:prstClr val="black">
                    <a:lumMod val="75000"/>
                    <a:lumOff val="25000"/>
                    <a:alpha val="10000"/>
                  </a:prstClr>
                </a:solidFill>
              </a:ln>
              <a:effectLst>
                <a:outerShdw blurRad="9525" dist="25400" dir="14640000" algn="tl" rotWithShape="0">
                  <a:prstClr val="black">
                    <a:alpha val="30000"/>
                  </a:prstClr>
                </a:outerShdw>
              </a:effectLst>
            </a:endParaRPr>
          </a:p>
          <a:p>
            <a:pPr marL="494665" indent="-457200"/>
            <a:r>
              <a:rPr lang="en-US" sz="2000">
                <a:ln>
                  <a:solidFill>
                    <a:prstClr val="black">
                      <a:lumMod val="75000"/>
                      <a:lumOff val="25000"/>
                      <a:alpha val="10000"/>
                    </a:prstClr>
                  </a:solidFill>
                </a:ln>
                <a:effectLst>
                  <a:outerShdw blurRad="9525" dist="25400" dir="14640000" algn="tl" rotWithShape="0">
                    <a:prstClr val="black">
                      <a:alpha val="30000"/>
                    </a:prstClr>
                  </a:outerShdw>
                </a:effectLst>
              </a:rPr>
              <a:t>Find out education level of each Jobseeker</a:t>
            </a:r>
          </a:p>
          <a:p>
            <a:pPr marL="494665" indent="-457200"/>
            <a:r>
              <a:rPr lang="en-US" sz="2000">
                <a:ln>
                  <a:solidFill>
                    <a:prstClr val="black">
                      <a:lumMod val="75000"/>
                      <a:lumOff val="25000"/>
                      <a:alpha val="10000"/>
                    </a:prstClr>
                  </a:solidFill>
                </a:ln>
                <a:effectLst>
                  <a:outerShdw blurRad="9525" dist="25400" dir="14640000" algn="tl" rotWithShape="0">
                    <a:prstClr val="black">
                      <a:alpha val="30000"/>
                    </a:prstClr>
                  </a:outerShdw>
                </a:effectLst>
              </a:rPr>
              <a:t>Find out unemployment length of each Jobseeker for each education level</a:t>
            </a:r>
          </a:p>
          <a:p>
            <a:pPr marL="37465" indent="0">
              <a:buNone/>
            </a:pPr>
            <a:endParaRPr lang="en-US" sz="2000">
              <a:ln>
                <a:solidFill>
                  <a:prstClr val="black">
                    <a:lumMod val="75000"/>
                    <a:lumOff val="25000"/>
                    <a:alpha val="10000"/>
                  </a:prstClr>
                </a:solidFill>
              </a:ln>
              <a:effectLst>
                <a:outerShdw blurRad="9525" dist="25400" dir="14640000" algn="tl" rotWithShape="0">
                  <a:prstClr val="black">
                    <a:alpha val="30000"/>
                  </a:prstClr>
                </a:outerShdw>
              </a:effectLst>
            </a:endParaRPr>
          </a:p>
          <a:p>
            <a:pPr marL="37465" indent="0">
              <a:buNone/>
            </a:pPr>
            <a:r>
              <a:rPr lang="en-US" b="1">
                <a:ln>
                  <a:solidFill>
                    <a:prstClr val="black">
                      <a:lumMod val="75000"/>
                      <a:lumOff val="25000"/>
                      <a:alpha val="10000"/>
                    </a:prstClr>
                  </a:solidFill>
                </a:ln>
                <a:effectLst>
                  <a:outerShdw blurRad="9525" dist="25400" dir="14640000" algn="tl" rotWithShape="0">
                    <a:prstClr val="black">
                      <a:alpha val="30000"/>
                    </a:prstClr>
                  </a:outerShdw>
                </a:effectLst>
              </a:rPr>
              <a:t>2. Which age group has the greatest number of Jobseekers and is this tied with their education level?</a:t>
            </a:r>
          </a:p>
          <a:p>
            <a:pPr marL="494665" indent="-457200"/>
            <a:r>
              <a:rPr lang="en-US" sz="2000">
                <a:ln>
                  <a:solidFill>
                    <a:prstClr val="black">
                      <a:lumMod val="75000"/>
                      <a:lumOff val="25000"/>
                      <a:alpha val="10000"/>
                    </a:prstClr>
                  </a:solidFill>
                </a:ln>
                <a:effectLst>
                  <a:outerShdw blurRad="9525" dist="25400" dir="14640000" algn="tl" rotWithShape="0">
                    <a:prstClr val="black">
                      <a:alpha val="30000"/>
                    </a:prstClr>
                  </a:outerShdw>
                </a:effectLst>
              </a:rPr>
              <a:t>Compare age group and education levels</a:t>
            </a:r>
          </a:p>
          <a:p>
            <a:pPr marL="37465" indent="0">
              <a:buNone/>
            </a:pPr>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a:p>
            <a:pPr marL="494665" indent="-457200">
              <a:buAutoNum type="arabicPeriod"/>
            </a:pPr>
            <a:endParaRPr lang="en-US">
              <a:ln>
                <a:solidFill>
                  <a:prstClr val="black">
                    <a:lumMod val="75000"/>
                    <a:lumOff val="25000"/>
                    <a:alpha val="10000"/>
                  </a:prstClr>
                </a:solidFill>
              </a:ln>
              <a:effectLst>
                <a:outerShdw blurRad="9525" dist="25400" dir="14640000" algn="tl" rotWithShape="0">
                  <a:prstClr val="black">
                    <a:alpha val="30000"/>
                  </a:prstClr>
                </a:outerShdw>
              </a:effectLst>
            </a:endParaRPr>
          </a:p>
        </p:txBody>
      </p:sp>
    </p:spTree>
    <p:extLst>
      <p:ext uri="{BB962C8B-B14F-4D97-AF65-F5344CB8AC3E}">
        <p14:creationId xmlns:p14="http://schemas.microsoft.com/office/powerpoint/2010/main" val="37464577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0E2B9-1A09-397E-5995-E66FC88A3927}"/>
              </a:ext>
            </a:extLst>
          </p:cNvPr>
          <p:cNvSpPr>
            <a:spLocks noGrp="1"/>
          </p:cNvSpPr>
          <p:nvPr>
            <p:ph type="title"/>
          </p:nvPr>
        </p:nvSpPr>
        <p:spPr>
          <a:xfrm>
            <a:off x="3139735" y="114508"/>
            <a:ext cx="5977711" cy="742267"/>
          </a:xfrm>
        </p:spPr>
        <p:txBody>
          <a:bodyPr>
            <a:noAutofit/>
          </a:bodyPr>
          <a:lstStyle/>
          <a:p>
            <a:r>
              <a:rPr lang="en-US" sz="3200">
                <a:ln>
                  <a:solidFill>
                    <a:prstClr val="black">
                      <a:lumMod val="75000"/>
                      <a:lumOff val="25000"/>
                      <a:alpha val="10000"/>
                    </a:prstClr>
                  </a:solidFill>
                </a:ln>
                <a:solidFill>
                  <a:schemeClr val="bg1"/>
                </a:solidFill>
                <a:effectLst>
                  <a:outerShdw blurRad="9525" dist="25400" dir="14640000" algn="tl" rotWithShape="0">
                    <a:prstClr val="black">
                      <a:alpha val="30000"/>
                    </a:prstClr>
                  </a:outerShdw>
                </a:effectLst>
              </a:rPr>
              <a:t>Education Level of each Jobseeker</a:t>
            </a:r>
          </a:p>
        </p:txBody>
      </p:sp>
      <p:pic>
        <p:nvPicPr>
          <p:cNvPr id="3" name="Picture 3" descr="A picture containing text&#10;&#10;Description automatically generated">
            <a:extLst>
              <a:ext uri="{FF2B5EF4-FFF2-40B4-BE49-F238E27FC236}">
                <a16:creationId xmlns:a16="http://schemas.microsoft.com/office/drawing/2014/main" id="{04017C7B-DC1B-1386-FF0E-EE49ED90E74C}"/>
              </a:ext>
            </a:extLst>
          </p:cNvPr>
          <p:cNvPicPr>
            <a:picLocks noChangeAspect="1"/>
          </p:cNvPicPr>
          <p:nvPr/>
        </p:nvPicPr>
        <p:blipFill>
          <a:blip r:embed="rId2"/>
          <a:stretch>
            <a:fillRect/>
          </a:stretch>
        </p:blipFill>
        <p:spPr>
          <a:xfrm>
            <a:off x="3062" y="748590"/>
            <a:ext cx="12252199" cy="6105660"/>
          </a:xfrm>
          <a:prstGeom prst="rect">
            <a:avLst/>
          </a:prstGeom>
        </p:spPr>
      </p:pic>
    </p:spTree>
    <p:extLst>
      <p:ext uri="{BB962C8B-B14F-4D97-AF65-F5344CB8AC3E}">
        <p14:creationId xmlns:p14="http://schemas.microsoft.com/office/powerpoint/2010/main" val="35927052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F1E33-F0A2-D95C-DFA8-7563D3E286BB}"/>
              </a:ext>
            </a:extLst>
          </p:cNvPr>
          <p:cNvSpPr>
            <a:spLocks noGrp="1"/>
          </p:cNvSpPr>
          <p:nvPr>
            <p:ph type="title"/>
          </p:nvPr>
        </p:nvSpPr>
        <p:spPr>
          <a:xfrm>
            <a:off x="-81719" y="-66368"/>
            <a:ext cx="12344792" cy="925462"/>
          </a:xfrm>
        </p:spPr>
        <p:txBody>
          <a:bodyPr>
            <a:normAutofit/>
          </a:bodyPr>
          <a:lstStyle/>
          <a:p>
            <a:r>
              <a:rPr lang="en-US" sz="3200">
                <a:ln>
                  <a:solidFill>
                    <a:prstClr val="black">
                      <a:lumMod val="75000"/>
                      <a:lumOff val="25000"/>
                      <a:alpha val="10000"/>
                    </a:prstClr>
                  </a:solidFill>
                </a:ln>
                <a:effectLst>
                  <a:outerShdw blurRad="9525" dist="25400" dir="14640000" algn="tl" rotWithShape="0">
                    <a:prstClr val="black">
                      <a:alpha val="30000"/>
                    </a:prstClr>
                  </a:outerShdw>
                </a:effectLst>
              </a:rPr>
              <a:t>Education Level vs Unemployment Length (Higher education vs Lower)</a:t>
            </a:r>
          </a:p>
        </p:txBody>
      </p:sp>
      <p:sp>
        <p:nvSpPr>
          <p:cNvPr id="4" name="TextBox 3">
            <a:extLst>
              <a:ext uri="{FF2B5EF4-FFF2-40B4-BE49-F238E27FC236}">
                <a16:creationId xmlns:a16="http://schemas.microsoft.com/office/drawing/2014/main" id="{BCB06DA6-0651-2BD8-E611-C4D12C98DEED}"/>
              </a:ext>
            </a:extLst>
          </p:cNvPr>
          <p:cNvSpPr txBox="1"/>
          <p:nvPr/>
        </p:nvSpPr>
        <p:spPr>
          <a:xfrm>
            <a:off x="4724400" y="3200399"/>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
        <p:nvSpPr>
          <p:cNvPr id="7" name="TextBox 6">
            <a:extLst>
              <a:ext uri="{FF2B5EF4-FFF2-40B4-BE49-F238E27FC236}">
                <a16:creationId xmlns:a16="http://schemas.microsoft.com/office/drawing/2014/main" id="{F1DE6B55-85C2-D467-9EBA-9A08CAF81222}"/>
              </a:ext>
            </a:extLst>
          </p:cNvPr>
          <p:cNvSpPr txBox="1"/>
          <p:nvPr/>
        </p:nvSpPr>
        <p:spPr>
          <a:xfrm>
            <a:off x="4859594" y="176243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graphicFrame>
        <p:nvGraphicFramePr>
          <p:cNvPr id="11" name="Table 10">
            <a:extLst>
              <a:ext uri="{FF2B5EF4-FFF2-40B4-BE49-F238E27FC236}">
                <a16:creationId xmlns:a16="http://schemas.microsoft.com/office/drawing/2014/main" id="{B4231EE5-C677-9952-96DD-C006E06FC9A3}"/>
              </a:ext>
            </a:extLst>
          </p:cNvPr>
          <p:cNvGraphicFramePr>
            <a:graphicFrameLocks noGrp="1"/>
          </p:cNvGraphicFramePr>
          <p:nvPr>
            <p:extLst>
              <p:ext uri="{D42A27DB-BD31-4B8C-83A1-F6EECF244321}">
                <p14:modId xmlns:p14="http://schemas.microsoft.com/office/powerpoint/2010/main" val="2993249602"/>
              </p:ext>
            </p:extLst>
          </p:nvPr>
        </p:nvGraphicFramePr>
        <p:xfrm>
          <a:off x="122903" y="762000"/>
          <a:ext cx="5960637" cy="3086297"/>
        </p:xfrm>
        <a:graphic>
          <a:graphicData uri="http://schemas.openxmlformats.org/drawingml/2006/table">
            <a:tbl>
              <a:tblPr firstRow="1" firstCol="1" bandRow="1">
                <a:tableStyleId>{5C22544A-7EE6-4342-B048-85BDC9FD1C3A}</a:tableStyleId>
              </a:tblPr>
              <a:tblGrid>
                <a:gridCol w="1986879">
                  <a:extLst>
                    <a:ext uri="{9D8B030D-6E8A-4147-A177-3AD203B41FA5}">
                      <a16:colId xmlns:a16="http://schemas.microsoft.com/office/drawing/2014/main" val="3149879360"/>
                    </a:ext>
                  </a:extLst>
                </a:gridCol>
                <a:gridCol w="1986879">
                  <a:extLst>
                    <a:ext uri="{9D8B030D-6E8A-4147-A177-3AD203B41FA5}">
                      <a16:colId xmlns:a16="http://schemas.microsoft.com/office/drawing/2014/main" val="2171574966"/>
                    </a:ext>
                  </a:extLst>
                </a:gridCol>
                <a:gridCol w="1986879">
                  <a:extLst>
                    <a:ext uri="{9D8B030D-6E8A-4147-A177-3AD203B41FA5}">
                      <a16:colId xmlns:a16="http://schemas.microsoft.com/office/drawing/2014/main" val="2422664349"/>
                    </a:ext>
                  </a:extLst>
                </a:gridCol>
              </a:tblGrid>
              <a:tr h="600872">
                <a:tc>
                  <a:txBody>
                    <a:bodyPr/>
                    <a:lstStyle/>
                    <a:p>
                      <a:pPr algn="r"/>
                      <a:r>
                        <a:rPr lang="en-US" sz="1400">
                          <a:effectLst/>
                        </a:rPr>
                        <a:t>Education Level</a:t>
                      </a:r>
                    </a:p>
                  </a:txBody>
                  <a:tcPr marL="76200" marR="76200" marT="38100" marB="38100"/>
                </a:tc>
                <a:tc>
                  <a:txBody>
                    <a:bodyPr/>
                    <a:lstStyle/>
                    <a:p>
                      <a:pPr algn="r"/>
                      <a:r>
                        <a:rPr lang="en-US" sz="1400">
                          <a:effectLst/>
                        </a:rPr>
                        <a:t>Unemployment length</a:t>
                      </a:r>
                    </a:p>
                    <a:p>
                      <a:pPr algn="r"/>
                      <a:endParaRPr lang="en-US" sz="1400">
                        <a:effectLst/>
                      </a:endParaRPr>
                    </a:p>
                  </a:txBody>
                  <a:tcPr marL="76200" marR="76200" marT="38100" marB="38100"/>
                </a:tc>
                <a:tc>
                  <a:txBody>
                    <a:bodyPr/>
                    <a:lstStyle/>
                    <a:p>
                      <a:pPr algn="r"/>
                      <a:r>
                        <a:rPr lang="en-US" sz="1400">
                          <a:effectLst/>
                        </a:rPr>
                        <a:t>No. of jobseekers</a:t>
                      </a:r>
                    </a:p>
                    <a:p>
                      <a:pPr algn="r"/>
                      <a:endParaRPr lang="en-US" sz="1400">
                        <a:effectLst/>
                      </a:endParaRPr>
                    </a:p>
                  </a:txBody>
                  <a:tcPr marL="76200" marR="76200" marT="38100" marB="38100" anchor="ctr"/>
                </a:tc>
                <a:extLst>
                  <a:ext uri="{0D108BD9-81ED-4DB2-BD59-A6C34878D82A}">
                    <a16:rowId xmlns:a16="http://schemas.microsoft.com/office/drawing/2014/main" val="1838894351"/>
                  </a:ext>
                </a:extLst>
              </a:tr>
              <a:tr h="887652">
                <a:tc rowSpan="4">
                  <a:txBody>
                    <a:bodyPr/>
                    <a:lstStyle/>
                    <a:p>
                      <a:pPr algn="l"/>
                      <a:endParaRPr lang="en-US" sz="1400">
                        <a:effectLst/>
                      </a:endParaRPr>
                    </a:p>
                    <a:p>
                      <a:pPr algn="ctr"/>
                      <a:r>
                        <a:rPr lang="en-US" sz="1400">
                          <a:effectLst/>
                        </a:rPr>
                        <a:t>Bachelor Degree or equivalent</a:t>
                      </a:r>
                    </a:p>
                  </a:txBody>
                  <a:tcPr marL="76200" marR="76200" marT="38100" marB="38100"/>
                </a:tc>
                <a:tc>
                  <a:txBody>
                    <a:bodyPr/>
                    <a:lstStyle/>
                    <a:p>
                      <a:pPr algn="l"/>
                      <a:endParaRPr lang="en-US" sz="1400">
                        <a:effectLst/>
                      </a:endParaRPr>
                    </a:p>
                    <a:p>
                      <a:pPr algn="r"/>
                      <a:r>
                        <a:rPr lang="en-US" sz="1400">
                          <a:effectLst/>
                        </a:rPr>
                        <a:t>Under 12 Months</a:t>
                      </a:r>
                    </a:p>
                  </a:txBody>
                  <a:tcPr marL="76200" marR="76200" marT="38100" marB="38100"/>
                </a:tc>
                <a:tc>
                  <a:txBody>
                    <a:bodyPr/>
                    <a:lstStyle/>
                    <a:p>
                      <a:pPr algn="l"/>
                      <a:endParaRPr lang="en-US" sz="1400">
                        <a:effectLst/>
                      </a:endParaRPr>
                    </a:p>
                    <a:p>
                      <a:pPr algn="r"/>
                      <a:r>
                        <a:rPr lang="en-US" sz="1400">
                          <a:effectLst/>
                        </a:rPr>
                        <a:t>17784</a:t>
                      </a:r>
                    </a:p>
                  </a:txBody>
                  <a:tcPr marL="76200" marR="76200" marT="38100" marB="38100" anchor="ctr"/>
                </a:tc>
                <a:extLst>
                  <a:ext uri="{0D108BD9-81ED-4DB2-BD59-A6C34878D82A}">
                    <a16:rowId xmlns:a16="http://schemas.microsoft.com/office/drawing/2014/main" val="3525112345"/>
                  </a:ext>
                </a:extLst>
              </a:tr>
              <a:tr h="532591">
                <a:tc vMerge="1">
                  <a:txBody>
                    <a:bodyPr/>
                    <a:lstStyle/>
                    <a:p>
                      <a:endParaRPr lang="en-US"/>
                    </a:p>
                  </a:txBody>
                  <a:tcPr/>
                </a:tc>
                <a:tc>
                  <a:txBody>
                    <a:bodyPr/>
                    <a:lstStyle/>
                    <a:p>
                      <a:pPr algn="r"/>
                      <a:r>
                        <a:rPr lang="en-US" sz="1400">
                          <a:effectLst/>
                        </a:rPr>
                        <a:t>12 to 23 Months</a:t>
                      </a:r>
                    </a:p>
                  </a:txBody>
                  <a:tcPr marL="76200" marR="76200" marT="38100" marB="38100" anchor="ctr"/>
                </a:tc>
                <a:tc>
                  <a:txBody>
                    <a:bodyPr/>
                    <a:lstStyle/>
                    <a:p>
                      <a:pPr algn="r"/>
                      <a:r>
                        <a:rPr lang="en-US" sz="1400">
                          <a:effectLst/>
                        </a:rPr>
                        <a:t>9990</a:t>
                      </a:r>
                    </a:p>
                  </a:txBody>
                  <a:tcPr marL="76200" marR="76200" marT="38100" marB="38100" anchor="ctr"/>
                </a:tc>
                <a:extLst>
                  <a:ext uri="{0D108BD9-81ED-4DB2-BD59-A6C34878D82A}">
                    <a16:rowId xmlns:a16="http://schemas.microsoft.com/office/drawing/2014/main" val="3817886035"/>
                  </a:ext>
                </a:extLst>
              </a:tr>
              <a:tr h="532591">
                <a:tc vMerge="1">
                  <a:txBody>
                    <a:bodyPr/>
                    <a:lstStyle/>
                    <a:p>
                      <a:endParaRPr lang="en-US"/>
                    </a:p>
                  </a:txBody>
                  <a:tcPr/>
                </a:tc>
                <a:tc>
                  <a:txBody>
                    <a:bodyPr/>
                    <a:lstStyle/>
                    <a:p>
                      <a:pPr algn="r"/>
                      <a:r>
                        <a:rPr lang="en-US" sz="1400">
                          <a:effectLst/>
                        </a:rPr>
                        <a:t>24 to 59 Months</a:t>
                      </a:r>
                    </a:p>
                  </a:txBody>
                  <a:tcPr marL="76200" marR="76200" marT="38100" marB="38100" anchor="ctr"/>
                </a:tc>
                <a:tc>
                  <a:txBody>
                    <a:bodyPr/>
                    <a:lstStyle/>
                    <a:p>
                      <a:pPr algn="r"/>
                      <a:r>
                        <a:rPr lang="en-US" sz="1400">
                          <a:effectLst/>
                        </a:rPr>
                        <a:t>12909</a:t>
                      </a:r>
                    </a:p>
                  </a:txBody>
                  <a:tcPr marL="76200" marR="76200" marT="38100" marB="38100" anchor="ctr"/>
                </a:tc>
                <a:extLst>
                  <a:ext uri="{0D108BD9-81ED-4DB2-BD59-A6C34878D82A}">
                    <a16:rowId xmlns:a16="http://schemas.microsoft.com/office/drawing/2014/main" val="28507282"/>
                  </a:ext>
                </a:extLst>
              </a:tr>
              <a:tr h="532591">
                <a:tc vMerge="1">
                  <a:txBody>
                    <a:bodyPr/>
                    <a:lstStyle/>
                    <a:p>
                      <a:endParaRPr lang="en-US"/>
                    </a:p>
                  </a:txBody>
                  <a:tcPr/>
                </a:tc>
                <a:tc>
                  <a:txBody>
                    <a:bodyPr/>
                    <a:lstStyle/>
                    <a:p>
                      <a:pPr algn="r"/>
                      <a:r>
                        <a:rPr lang="en-US" sz="1400">
                          <a:effectLst/>
                        </a:rPr>
                        <a:t>60+ Months</a:t>
                      </a:r>
                    </a:p>
                  </a:txBody>
                  <a:tcPr marL="76200" marR="76200" marT="38100" marB="38100" anchor="ctr"/>
                </a:tc>
                <a:tc>
                  <a:txBody>
                    <a:bodyPr/>
                    <a:lstStyle/>
                    <a:p>
                      <a:pPr algn="r"/>
                      <a:r>
                        <a:rPr lang="en-US" sz="1400">
                          <a:effectLst/>
                        </a:rPr>
                        <a:t>5201</a:t>
                      </a:r>
                    </a:p>
                  </a:txBody>
                  <a:tcPr marL="76200" marR="76200" marT="38100" marB="38100" anchor="ctr"/>
                </a:tc>
                <a:extLst>
                  <a:ext uri="{0D108BD9-81ED-4DB2-BD59-A6C34878D82A}">
                    <a16:rowId xmlns:a16="http://schemas.microsoft.com/office/drawing/2014/main" val="303540656"/>
                  </a:ext>
                </a:extLst>
              </a:tr>
            </a:tbl>
          </a:graphicData>
        </a:graphic>
      </p:graphicFrame>
      <p:graphicFrame>
        <p:nvGraphicFramePr>
          <p:cNvPr id="13" name="Table 12">
            <a:extLst>
              <a:ext uri="{FF2B5EF4-FFF2-40B4-BE49-F238E27FC236}">
                <a16:creationId xmlns:a16="http://schemas.microsoft.com/office/drawing/2014/main" id="{FBB9FC69-8DC8-23A7-327A-36C59969CCCA}"/>
              </a:ext>
            </a:extLst>
          </p:cNvPr>
          <p:cNvGraphicFramePr>
            <a:graphicFrameLocks noGrp="1"/>
          </p:cNvGraphicFramePr>
          <p:nvPr>
            <p:extLst>
              <p:ext uri="{D42A27DB-BD31-4B8C-83A1-F6EECF244321}">
                <p14:modId xmlns:p14="http://schemas.microsoft.com/office/powerpoint/2010/main" val="3318308803"/>
              </p:ext>
            </p:extLst>
          </p:nvPr>
        </p:nvGraphicFramePr>
        <p:xfrm>
          <a:off x="122903" y="3896032"/>
          <a:ext cx="5972886" cy="2912836"/>
        </p:xfrm>
        <a:graphic>
          <a:graphicData uri="http://schemas.openxmlformats.org/drawingml/2006/table">
            <a:tbl>
              <a:tblPr firstRow="1" firstCol="1" bandRow="1">
                <a:tableStyleId>{5C22544A-7EE6-4342-B048-85BDC9FD1C3A}</a:tableStyleId>
              </a:tblPr>
              <a:tblGrid>
                <a:gridCol w="1990962">
                  <a:extLst>
                    <a:ext uri="{9D8B030D-6E8A-4147-A177-3AD203B41FA5}">
                      <a16:colId xmlns:a16="http://schemas.microsoft.com/office/drawing/2014/main" val="864865452"/>
                    </a:ext>
                  </a:extLst>
                </a:gridCol>
                <a:gridCol w="1990962">
                  <a:extLst>
                    <a:ext uri="{9D8B030D-6E8A-4147-A177-3AD203B41FA5}">
                      <a16:colId xmlns:a16="http://schemas.microsoft.com/office/drawing/2014/main" val="13612711"/>
                    </a:ext>
                  </a:extLst>
                </a:gridCol>
                <a:gridCol w="1990962">
                  <a:extLst>
                    <a:ext uri="{9D8B030D-6E8A-4147-A177-3AD203B41FA5}">
                      <a16:colId xmlns:a16="http://schemas.microsoft.com/office/drawing/2014/main" val="1769371691"/>
                    </a:ext>
                  </a:extLst>
                </a:gridCol>
              </a:tblGrid>
              <a:tr h="778430">
                <a:tc>
                  <a:txBody>
                    <a:bodyPr/>
                    <a:lstStyle/>
                    <a:p>
                      <a:pPr algn="r"/>
                      <a:r>
                        <a:rPr lang="en-US" sz="1400">
                          <a:effectLst/>
                        </a:rPr>
                        <a:t>Education Level</a:t>
                      </a:r>
                    </a:p>
                    <a:p>
                      <a:pPr algn="r"/>
                      <a:endParaRPr lang="en-US" sz="1400">
                        <a:effectLst/>
                      </a:endParaRPr>
                    </a:p>
                  </a:txBody>
                  <a:tcPr marL="76200" marR="76200" marT="38100" marB="38100"/>
                </a:tc>
                <a:tc>
                  <a:txBody>
                    <a:bodyPr/>
                    <a:lstStyle/>
                    <a:p>
                      <a:pPr algn="r"/>
                      <a:r>
                        <a:rPr lang="en-US" sz="1400">
                          <a:effectLst/>
                        </a:rPr>
                        <a:t>Unemployment length</a:t>
                      </a:r>
                    </a:p>
                    <a:p>
                      <a:pPr algn="r"/>
                      <a:endParaRPr lang="en-US" sz="1400">
                        <a:effectLst/>
                      </a:endParaRPr>
                    </a:p>
                  </a:txBody>
                  <a:tcPr marL="76200" marR="76200" marT="38100" marB="38100"/>
                </a:tc>
                <a:tc>
                  <a:txBody>
                    <a:bodyPr/>
                    <a:lstStyle/>
                    <a:p>
                      <a:pPr algn="r"/>
                      <a:r>
                        <a:rPr lang="en-US" sz="1400">
                          <a:effectLst/>
                        </a:rPr>
                        <a:t>No. of jobseekers</a:t>
                      </a:r>
                    </a:p>
                    <a:p>
                      <a:pPr algn="r"/>
                      <a:endParaRPr lang="en-US" sz="1400">
                        <a:effectLst/>
                      </a:endParaRPr>
                    </a:p>
                  </a:txBody>
                  <a:tcPr marL="76200" marR="76200" marT="38100" marB="38100" anchor="ctr"/>
                </a:tc>
                <a:extLst>
                  <a:ext uri="{0D108BD9-81ED-4DB2-BD59-A6C34878D82A}">
                    <a16:rowId xmlns:a16="http://schemas.microsoft.com/office/drawing/2014/main" val="664326806"/>
                  </a:ext>
                </a:extLst>
              </a:tr>
              <a:tr h="778430">
                <a:tc rowSpan="4">
                  <a:txBody>
                    <a:bodyPr/>
                    <a:lstStyle/>
                    <a:p>
                      <a:endParaRPr lang="en-US" sz="1400">
                        <a:effectLst/>
                      </a:endParaRPr>
                    </a:p>
                    <a:p>
                      <a:pPr algn="r"/>
                      <a:r>
                        <a:rPr lang="en-US" sz="1400">
                          <a:effectLst/>
                        </a:rPr>
                        <a:t>Diploma or equivalent</a:t>
                      </a:r>
                    </a:p>
                  </a:txBody>
                  <a:tcPr marL="76200" marR="76200" marT="38100" marB="38100"/>
                </a:tc>
                <a:tc>
                  <a:txBody>
                    <a:bodyPr/>
                    <a:lstStyle/>
                    <a:p>
                      <a:endParaRPr lang="en-US" sz="1400">
                        <a:effectLst/>
                      </a:endParaRPr>
                    </a:p>
                    <a:p>
                      <a:pPr algn="r"/>
                      <a:r>
                        <a:rPr lang="en-US" sz="1400">
                          <a:effectLst/>
                        </a:rPr>
                        <a:t>Under 12 Months</a:t>
                      </a:r>
                    </a:p>
                  </a:txBody>
                  <a:tcPr marL="76200" marR="76200" marT="38100" marB="38100"/>
                </a:tc>
                <a:tc>
                  <a:txBody>
                    <a:bodyPr/>
                    <a:lstStyle/>
                    <a:p>
                      <a:pPr algn="r"/>
                      <a:endParaRPr lang="en-US" sz="1400">
                        <a:effectLst/>
                      </a:endParaRPr>
                    </a:p>
                    <a:p>
                      <a:pPr algn="r"/>
                      <a:r>
                        <a:rPr lang="en-US" sz="1400">
                          <a:effectLst/>
                        </a:rPr>
                        <a:t>20579</a:t>
                      </a:r>
                    </a:p>
                  </a:txBody>
                  <a:tcPr marL="76200" marR="76200" marT="38100" marB="38100" anchor="ctr"/>
                </a:tc>
                <a:extLst>
                  <a:ext uri="{0D108BD9-81ED-4DB2-BD59-A6C34878D82A}">
                    <a16:rowId xmlns:a16="http://schemas.microsoft.com/office/drawing/2014/main" val="2507935326"/>
                  </a:ext>
                </a:extLst>
              </a:tr>
              <a:tr h="451992">
                <a:tc vMerge="1">
                  <a:txBody>
                    <a:bodyPr/>
                    <a:lstStyle/>
                    <a:p>
                      <a:endParaRPr lang="en-US"/>
                    </a:p>
                  </a:txBody>
                  <a:tcPr/>
                </a:tc>
                <a:tc>
                  <a:txBody>
                    <a:bodyPr/>
                    <a:lstStyle/>
                    <a:p>
                      <a:pPr algn="r"/>
                      <a:r>
                        <a:rPr lang="en-US" sz="1400">
                          <a:effectLst/>
                        </a:rPr>
                        <a:t>12 to 23 Months</a:t>
                      </a:r>
                    </a:p>
                  </a:txBody>
                  <a:tcPr marL="76200" marR="76200" marT="38100" marB="38100" anchor="ctr"/>
                </a:tc>
                <a:tc>
                  <a:txBody>
                    <a:bodyPr/>
                    <a:lstStyle/>
                    <a:p>
                      <a:pPr algn="r"/>
                      <a:r>
                        <a:rPr lang="en-US" sz="1400">
                          <a:effectLst/>
                        </a:rPr>
                        <a:t>12840</a:t>
                      </a:r>
                    </a:p>
                  </a:txBody>
                  <a:tcPr marL="76200" marR="76200" marT="38100" marB="38100" anchor="ctr"/>
                </a:tc>
                <a:extLst>
                  <a:ext uri="{0D108BD9-81ED-4DB2-BD59-A6C34878D82A}">
                    <a16:rowId xmlns:a16="http://schemas.microsoft.com/office/drawing/2014/main" val="2940387185"/>
                  </a:ext>
                </a:extLst>
              </a:tr>
              <a:tr h="451992">
                <a:tc vMerge="1">
                  <a:txBody>
                    <a:bodyPr/>
                    <a:lstStyle/>
                    <a:p>
                      <a:endParaRPr lang="en-US"/>
                    </a:p>
                  </a:txBody>
                  <a:tcPr/>
                </a:tc>
                <a:tc>
                  <a:txBody>
                    <a:bodyPr/>
                    <a:lstStyle/>
                    <a:p>
                      <a:pPr algn="r"/>
                      <a:r>
                        <a:rPr lang="en-US" sz="1400">
                          <a:effectLst/>
                        </a:rPr>
                        <a:t>24 to 59 Months</a:t>
                      </a:r>
                    </a:p>
                  </a:txBody>
                  <a:tcPr marL="76200" marR="76200" marT="38100" marB="38100" anchor="ctr"/>
                </a:tc>
                <a:tc>
                  <a:txBody>
                    <a:bodyPr/>
                    <a:lstStyle/>
                    <a:p>
                      <a:pPr algn="r"/>
                      <a:r>
                        <a:rPr lang="en-US" sz="1400">
                          <a:effectLst/>
                        </a:rPr>
                        <a:t>16259</a:t>
                      </a:r>
                    </a:p>
                  </a:txBody>
                  <a:tcPr marL="76200" marR="76200" marT="38100" marB="38100" anchor="ctr"/>
                </a:tc>
                <a:extLst>
                  <a:ext uri="{0D108BD9-81ED-4DB2-BD59-A6C34878D82A}">
                    <a16:rowId xmlns:a16="http://schemas.microsoft.com/office/drawing/2014/main" val="3363787963"/>
                  </a:ext>
                </a:extLst>
              </a:tr>
              <a:tr h="451992">
                <a:tc vMerge="1">
                  <a:txBody>
                    <a:bodyPr/>
                    <a:lstStyle/>
                    <a:p>
                      <a:endParaRPr lang="en-US"/>
                    </a:p>
                  </a:txBody>
                  <a:tcPr/>
                </a:tc>
                <a:tc>
                  <a:txBody>
                    <a:bodyPr/>
                    <a:lstStyle/>
                    <a:p>
                      <a:pPr algn="r"/>
                      <a:r>
                        <a:rPr lang="en-US" sz="1400">
                          <a:effectLst/>
                        </a:rPr>
                        <a:t>60+ Months</a:t>
                      </a:r>
                    </a:p>
                  </a:txBody>
                  <a:tcPr marL="76200" marR="76200" marT="38100" marB="38100" anchor="ctr"/>
                </a:tc>
                <a:tc>
                  <a:txBody>
                    <a:bodyPr/>
                    <a:lstStyle/>
                    <a:p>
                      <a:pPr algn="r"/>
                      <a:r>
                        <a:rPr lang="en-US" sz="1400">
                          <a:effectLst/>
                        </a:rPr>
                        <a:t>8329</a:t>
                      </a:r>
                    </a:p>
                  </a:txBody>
                  <a:tcPr marL="76200" marR="76200" marT="38100" marB="38100" anchor="ctr"/>
                </a:tc>
                <a:extLst>
                  <a:ext uri="{0D108BD9-81ED-4DB2-BD59-A6C34878D82A}">
                    <a16:rowId xmlns:a16="http://schemas.microsoft.com/office/drawing/2014/main" val="989613127"/>
                  </a:ext>
                </a:extLst>
              </a:tr>
            </a:tbl>
          </a:graphicData>
        </a:graphic>
      </p:graphicFrame>
      <p:graphicFrame>
        <p:nvGraphicFramePr>
          <p:cNvPr id="15" name="Table 14">
            <a:extLst>
              <a:ext uri="{FF2B5EF4-FFF2-40B4-BE49-F238E27FC236}">
                <a16:creationId xmlns:a16="http://schemas.microsoft.com/office/drawing/2014/main" id="{167E198E-3A70-E806-D7A9-F4F6B6805EC5}"/>
              </a:ext>
            </a:extLst>
          </p:cNvPr>
          <p:cNvGraphicFramePr>
            <a:graphicFrameLocks noGrp="1"/>
          </p:cNvGraphicFramePr>
          <p:nvPr>
            <p:extLst>
              <p:ext uri="{D42A27DB-BD31-4B8C-83A1-F6EECF244321}">
                <p14:modId xmlns:p14="http://schemas.microsoft.com/office/powerpoint/2010/main" val="1042367651"/>
              </p:ext>
            </p:extLst>
          </p:nvPr>
        </p:nvGraphicFramePr>
        <p:xfrm>
          <a:off x="6145161" y="761999"/>
          <a:ext cx="5972928" cy="3097057"/>
        </p:xfrm>
        <a:graphic>
          <a:graphicData uri="http://schemas.openxmlformats.org/drawingml/2006/table">
            <a:tbl>
              <a:tblPr firstRow="1" firstCol="1" bandRow="1">
                <a:tableStyleId>{5C22544A-7EE6-4342-B048-85BDC9FD1C3A}</a:tableStyleId>
              </a:tblPr>
              <a:tblGrid>
                <a:gridCol w="1241322">
                  <a:extLst>
                    <a:ext uri="{9D8B030D-6E8A-4147-A177-3AD203B41FA5}">
                      <a16:colId xmlns:a16="http://schemas.microsoft.com/office/drawing/2014/main" val="3227246409"/>
                    </a:ext>
                  </a:extLst>
                </a:gridCol>
                <a:gridCol w="2076968">
                  <a:extLst>
                    <a:ext uri="{9D8B030D-6E8A-4147-A177-3AD203B41FA5}">
                      <a16:colId xmlns:a16="http://schemas.microsoft.com/office/drawing/2014/main" val="2466775140"/>
                    </a:ext>
                  </a:extLst>
                </a:gridCol>
                <a:gridCol w="2654638">
                  <a:extLst>
                    <a:ext uri="{9D8B030D-6E8A-4147-A177-3AD203B41FA5}">
                      <a16:colId xmlns:a16="http://schemas.microsoft.com/office/drawing/2014/main" val="3438910386"/>
                    </a:ext>
                  </a:extLst>
                </a:gridCol>
              </a:tblGrid>
              <a:tr h="816941">
                <a:tc>
                  <a:txBody>
                    <a:bodyPr/>
                    <a:lstStyle/>
                    <a:p>
                      <a:pPr algn="r"/>
                      <a:r>
                        <a:rPr lang="en-US" sz="1400">
                          <a:effectLst/>
                        </a:rPr>
                        <a:t>Education Level</a:t>
                      </a:r>
                    </a:p>
                    <a:p>
                      <a:pPr algn="r"/>
                      <a:endParaRPr lang="en-US" sz="1400">
                        <a:effectLst/>
                      </a:endParaRPr>
                    </a:p>
                  </a:txBody>
                  <a:tcPr marL="9525" marR="9525" marT="9525" marB="9525" anchor="ctr"/>
                </a:tc>
                <a:tc>
                  <a:txBody>
                    <a:bodyPr/>
                    <a:lstStyle/>
                    <a:p>
                      <a:pPr algn="r"/>
                      <a:r>
                        <a:rPr lang="en-US" sz="1400">
                          <a:effectLst/>
                        </a:rPr>
                        <a:t>Unemployment length</a:t>
                      </a:r>
                    </a:p>
                    <a:p>
                      <a:pPr algn="r"/>
                      <a:endParaRPr lang="en-US" sz="1400">
                        <a:effectLst/>
                      </a:endParaRPr>
                    </a:p>
                  </a:txBody>
                  <a:tcPr marL="76200" marR="76200" marT="38100" marB="38100" anchor="ctr"/>
                </a:tc>
                <a:tc>
                  <a:txBody>
                    <a:bodyPr/>
                    <a:lstStyle/>
                    <a:p>
                      <a:pPr algn="r"/>
                      <a:r>
                        <a:rPr lang="en-US" sz="1400">
                          <a:effectLst/>
                        </a:rPr>
                        <a:t>No. of jobseekers</a:t>
                      </a:r>
                    </a:p>
                    <a:p>
                      <a:pPr algn="r"/>
                      <a:endParaRPr lang="en-US" sz="1400">
                        <a:effectLst/>
                      </a:endParaRPr>
                    </a:p>
                  </a:txBody>
                  <a:tcPr marL="76200" marR="76200" marT="38100" marB="38100" anchor="ctr"/>
                </a:tc>
                <a:extLst>
                  <a:ext uri="{0D108BD9-81ED-4DB2-BD59-A6C34878D82A}">
                    <a16:rowId xmlns:a16="http://schemas.microsoft.com/office/drawing/2014/main" val="3192270576"/>
                  </a:ext>
                </a:extLst>
              </a:tr>
              <a:tr h="816941">
                <a:tc>
                  <a:txBody>
                    <a:bodyPr/>
                    <a:lstStyle/>
                    <a:p>
                      <a:endParaRPr lang="en-US" sz="1400">
                        <a:effectLst/>
                      </a:endParaRPr>
                    </a:p>
                    <a:p>
                      <a:pPr algn="r"/>
                      <a:r>
                        <a:rPr lang="en-US" sz="1400">
                          <a:effectLst/>
                        </a:rPr>
                        <a:t>Year 10/11</a:t>
                      </a:r>
                    </a:p>
                  </a:txBody>
                  <a:tcPr marL="9525" marR="9525" marT="9525" marB="9525" anchor="ctr"/>
                </a:tc>
                <a:tc>
                  <a:txBody>
                    <a:bodyPr/>
                    <a:lstStyle/>
                    <a:p>
                      <a:endParaRPr lang="en-US" sz="1400">
                        <a:effectLst/>
                      </a:endParaRPr>
                    </a:p>
                    <a:p>
                      <a:pPr algn="r"/>
                      <a:r>
                        <a:rPr lang="en-US" sz="1400">
                          <a:effectLst/>
                        </a:rPr>
                        <a:t>Under 12 Months</a:t>
                      </a:r>
                    </a:p>
                  </a:txBody>
                  <a:tcPr marL="76200" marR="76200" marT="38100" marB="38100" anchor="ctr"/>
                </a:tc>
                <a:tc>
                  <a:txBody>
                    <a:bodyPr/>
                    <a:lstStyle/>
                    <a:p>
                      <a:endParaRPr lang="en-US" sz="1400">
                        <a:effectLst/>
                      </a:endParaRPr>
                    </a:p>
                    <a:p>
                      <a:pPr algn="r"/>
                      <a:r>
                        <a:rPr lang="en-US" sz="1400">
                          <a:effectLst/>
                        </a:rPr>
                        <a:t>99332</a:t>
                      </a:r>
                    </a:p>
                  </a:txBody>
                  <a:tcPr marL="76200" marR="76200" marT="38100" marB="38100" anchor="ctr"/>
                </a:tc>
                <a:extLst>
                  <a:ext uri="{0D108BD9-81ED-4DB2-BD59-A6C34878D82A}">
                    <a16:rowId xmlns:a16="http://schemas.microsoft.com/office/drawing/2014/main" val="4144558906"/>
                  </a:ext>
                </a:extLst>
              </a:tr>
              <a:tr h="487725">
                <a:tc>
                  <a:txBody>
                    <a:bodyPr/>
                    <a:lstStyle/>
                    <a:p>
                      <a:pPr algn="r"/>
                      <a:endParaRPr lang="en-US" sz="1400">
                        <a:effectLst/>
                      </a:endParaRPr>
                    </a:p>
                  </a:txBody>
                  <a:tcPr marL="9525" marR="9525" marT="9525" marB="9525" anchor="ctr"/>
                </a:tc>
                <a:tc>
                  <a:txBody>
                    <a:bodyPr/>
                    <a:lstStyle/>
                    <a:p>
                      <a:pPr algn="r"/>
                      <a:r>
                        <a:rPr lang="en-US" sz="1400">
                          <a:effectLst/>
                        </a:rPr>
                        <a:t>12 to 23 Months</a:t>
                      </a:r>
                    </a:p>
                  </a:txBody>
                  <a:tcPr marL="76200" marR="76200" marT="38100" marB="38100" anchor="ctr"/>
                </a:tc>
                <a:tc>
                  <a:txBody>
                    <a:bodyPr/>
                    <a:lstStyle/>
                    <a:p>
                      <a:pPr algn="r"/>
                      <a:r>
                        <a:rPr lang="en-US" sz="1400">
                          <a:effectLst/>
                        </a:rPr>
                        <a:t>80549</a:t>
                      </a:r>
                    </a:p>
                  </a:txBody>
                  <a:tcPr marL="76200" marR="76200" marT="38100" marB="38100" anchor="ctr"/>
                </a:tc>
                <a:extLst>
                  <a:ext uri="{0D108BD9-81ED-4DB2-BD59-A6C34878D82A}">
                    <a16:rowId xmlns:a16="http://schemas.microsoft.com/office/drawing/2014/main" val="1954198621"/>
                  </a:ext>
                </a:extLst>
              </a:tr>
              <a:tr h="487725">
                <a:tc>
                  <a:txBody>
                    <a:bodyPr/>
                    <a:lstStyle/>
                    <a:p>
                      <a:pPr algn="r"/>
                      <a:endParaRPr lang="en-US" sz="1400">
                        <a:effectLst/>
                      </a:endParaRPr>
                    </a:p>
                  </a:txBody>
                  <a:tcPr marL="9525" marR="9525" marT="9525" marB="9525" anchor="ctr"/>
                </a:tc>
                <a:tc>
                  <a:txBody>
                    <a:bodyPr/>
                    <a:lstStyle/>
                    <a:p>
                      <a:pPr algn="r"/>
                      <a:r>
                        <a:rPr lang="en-US" sz="1400">
                          <a:effectLst/>
                        </a:rPr>
                        <a:t>24 to 59 Months</a:t>
                      </a:r>
                    </a:p>
                  </a:txBody>
                  <a:tcPr marL="76200" marR="76200" marT="38100" marB="38100" anchor="ctr"/>
                </a:tc>
                <a:tc>
                  <a:txBody>
                    <a:bodyPr/>
                    <a:lstStyle/>
                    <a:p>
                      <a:pPr algn="r"/>
                      <a:r>
                        <a:rPr lang="en-US" sz="1400">
                          <a:effectLst/>
                        </a:rPr>
                        <a:t>126277</a:t>
                      </a:r>
                    </a:p>
                  </a:txBody>
                  <a:tcPr marL="76200" marR="76200" marT="38100" marB="38100" anchor="ctr"/>
                </a:tc>
                <a:extLst>
                  <a:ext uri="{0D108BD9-81ED-4DB2-BD59-A6C34878D82A}">
                    <a16:rowId xmlns:a16="http://schemas.microsoft.com/office/drawing/2014/main" val="3456745203"/>
                  </a:ext>
                </a:extLst>
              </a:tr>
              <a:tr h="487725">
                <a:tc>
                  <a:txBody>
                    <a:bodyPr/>
                    <a:lstStyle/>
                    <a:p>
                      <a:pPr algn="r"/>
                      <a:endParaRPr lang="en-US" sz="1400">
                        <a:effectLst/>
                      </a:endParaRPr>
                    </a:p>
                  </a:txBody>
                  <a:tcPr marL="9525" marR="9525" marT="9525" marB="9525" anchor="ctr"/>
                </a:tc>
                <a:tc>
                  <a:txBody>
                    <a:bodyPr/>
                    <a:lstStyle/>
                    <a:p>
                      <a:pPr algn="r"/>
                      <a:r>
                        <a:rPr lang="en-US" sz="1400">
                          <a:effectLst/>
                        </a:rPr>
                        <a:t>60+ Months</a:t>
                      </a:r>
                    </a:p>
                  </a:txBody>
                  <a:tcPr marL="76200" marR="76200" marT="38100" marB="38100" anchor="ctr"/>
                </a:tc>
                <a:tc>
                  <a:txBody>
                    <a:bodyPr/>
                    <a:lstStyle/>
                    <a:p>
                      <a:pPr algn="r"/>
                      <a:r>
                        <a:rPr lang="en-US" sz="1400">
                          <a:effectLst/>
                        </a:rPr>
                        <a:t>80282</a:t>
                      </a:r>
                    </a:p>
                  </a:txBody>
                  <a:tcPr marL="76200" marR="76200" marT="38100" marB="38100" anchor="ctr"/>
                </a:tc>
                <a:extLst>
                  <a:ext uri="{0D108BD9-81ED-4DB2-BD59-A6C34878D82A}">
                    <a16:rowId xmlns:a16="http://schemas.microsoft.com/office/drawing/2014/main" val="1668648094"/>
                  </a:ext>
                </a:extLst>
              </a:tr>
            </a:tbl>
          </a:graphicData>
        </a:graphic>
      </p:graphicFrame>
      <p:graphicFrame>
        <p:nvGraphicFramePr>
          <p:cNvPr id="19" name="Table 18">
            <a:extLst>
              <a:ext uri="{FF2B5EF4-FFF2-40B4-BE49-F238E27FC236}">
                <a16:creationId xmlns:a16="http://schemas.microsoft.com/office/drawing/2014/main" id="{1E286A5C-AE56-41BA-9792-B91E1001DA16}"/>
              </a:ext>
            </a:extLst>
          </p:cNvPr>
          <p:cNvGraphicFramePr>
            <a:graphicFrameLocks noGrp="1"/>
          </p:cNvGraphicFramePr>
          <p:nvPr>
            <p:extLst>
              <p:ext uri="{D42A27DB-BD31-4B8C-83A1-F6EECF244321}">
                <p14:modId xmlns:p14="http://schemas.microsoft.com/office/powerpoint/2010/main" val="21091840"/>
              </p:ext>
            </p:extLst>
          </p:nvPr>
        </p:nvGraphicFramePr>
        <p:xfrm>
          <a:off x="6145161" y="3908322"/>
          <a:ext cx="5985258" cy="2888274"/>
        </p:xfrm>
        <a:graphic>
          <a:graphicData uri="http://schemas.openxmlformats.org/drawingml/2006/table">
            <a:tbl>
              <a:tblPr firstRow="1" firstCol="1" bandRow="1">
                <a:tableStyleId>{5C22544A-7EE6-4342-B048-85BDC9FD1C3A}</a:tableStyleId>
              </a:tblPr>
              <a:tblGrid>
                <a:gridCol w="1995086">
                  <a:extLst>
                    <a:ext uri="{9D8B030D-6E8A-4147-A177-3AD203B41FA5}">
                      <a16:colId xmlns:a16="http://schemas.microsoft.com/office/drawing/2014/main" val="1434011085"/>
                    </a:ext>
                  </a:extLst>
                </a:gridCol>
                <a:gridCol w="1995086">
                  <a:extLst>
                    <a:ext uri="{9D8B030D-6E8A-4147-A177-3AD203B41FA5}">
                      <a16:colId xmlns:a16="http://schemas.microsoft.com/office/drawing/2014/main" val="2884840110"/>
                    </a:ext>
                  </a:extLst>
                </a:gridCol>
                <a:gridCol w="1995086">
                  <a:extLst>
                    <a:ext uri="{9D8B030D-6E8A-4147-A177-3AD203B41FA5}">
                      <a16:colId xmlns:a16="http://schemas.microsoft.com/office/drawing/2014/main" val="1440622267"/>
                    </a:ext>
                  </a:extLst>
                </a:gridCol>
              </a:tblGrid>
              <a:tr h="783261">
                <a:tc>
                  <a:txBody>
                    <a:bodyPr/>
                    <a:lstStyle/>
                    <a:p>
                      <a:pPr algn="ctr"/>
                      <a:r>
                        <a:rPr lang="en-US" sz="1400">
                          <a:effectLst/>
                        </a:rPr>
                        <a:t>                                      </a:t>
                      </a:r>
                    </a:p>
                    <a:p>
                      <a:pPr lvl="0" algn="ctr">
                        <a:buNone/>
                      </a:pPr>
                      <a:r>
                        <a:rPr lang="en-US" sz="1400">
                          <a:effectLst/>
                        </a:rPr>
                        <a:t>Education Level</a:t>
                      </a:r>
                    </a:p>
                  </a:txBody>
                  <a:tcPr marL="76200" marR="76200" marT="38100" marB="38100"/>
                </a:tc>
                <a:tc>
                  <a:txBody>
                    <a:bodyPr/>
                    <a:lstStyle/>
                    <a:p>
                      <a:pPr algn="r"/>
                      <a:r>
                        <a:rPr lang="en-US" sz="1400">
                          <a:effectLst/>
                        </a:rPr>
                        <a:t>Unemployment length</a:t>
                      </a:r>
                    </a:p>
                    <a:p>
                      <a:pPr algn="r"/>
                      <a:endParaRPr lang="en-US" sz="1400">
                        <a:effectLst/>
                      </a:endParaRPr>
                    </a:p>
                  </a:txBody>
                  <a:tcPr marL="76200" marR="76200" marT="38100" marB="38100"/>
                </a:tc>
                <a:tc>
                  <a:txBody>
                    <a:bodyPr/>
                    <a:lstStyle/>
                    <a:p>
                      <a:pPr algn="r"/>
                      <a:r>
                        <a:rPr lang="en-US" sz="1400">
                          <a:effectLst/>
                        </a:rPr>
                        <a:t>No. of jobseekers</a:t>
                      </a:r>
                    </a:p>
                    <a:p>
                      <a:pPr algn="r"/>
                      <a:endParaRPr lang="en-US" sz="1400">
                        <a:effectLst/>
                      </a:endParaRPr>
                    </a:p>
                  </a:txBody>
                  <a:tcPr marL="76200" marR="76200" marT="38100" marB="38100" anchor="ctr"/>
                </a:tc>
                <a:extLst>
                  <a:ext uri="{0D108BD9-81ED-4DB2-BD59-A6C34878D82A}">
                    <a16:rowId xmlns:a16="http://schemas.microsoft.com/office/drawing/2014/main" val="1268184642"/>
                  </a:ext>
                </a:extLst>
              </a:tr>
              <a:tr h="783261">
                <a:tc rowSpan="4">
                  <a:txBody>
                    <a:bodyPr/>
                    <a:lstStyle/>
                    <a:p>
                      <a:endParaRPr lang="en-US" sz="1400">
                        <a:effectLst/>
                      </a:endParaRPr>
                    </a:p>
                    <a:p>
                      <a:pPr algn="r"/>
                      <a:r>
                        <a:rPr lang="en-US" sz="1400">
                          <a:effectLst/>
                        </a:rPr>
                        <a:t>Primary school or less than Year 10</a:t>
                      </a:r>
                    </a:p>
                  </a:txBody>
                  <a:tcPr marL="76200" marR="76200" marT="38100" marB="38100"/>
                </a:tc>
                <a:tc>
                  <a:txBody>
                    <a:bodyPr/>
                    <a:lstStyle/>
                    <a:p>
                      <a:endParaRPr lang="en-US" sz="1400">
                        <a:effectLst/>
                      </a:endParaRPr>
                    </a:p>
                    <a:p>
                      <a:pPr algn="r"/>
                      <a:r>
                        <a:rPr lang="en-US" sz="1400">
                          <a:effectLst/>
                        </a:rPr>
                        <a:t>Under 12 Months</a:t>
                      </a:r>
                    </a:p>
                  </a:txBody>
                  <a:tcPr marL="76200" marR="76200" marT="38100" marB="38100"/>
                </a:tc>
                <a:tc>
                  <a:txBody>
                    <a:bodyPr/>
                    <a:lstStyle/>
                    <a:p>
                      <a:endParaRPr lang="en-US" sz="1400">
                        <a:effectLst/>
                      </a:endParaRPr>
                    </a:p>
                    <a:p>
                      <a:pPr algn="r"/>
                      <a:r>
                        <a:rPr lang="en-US" sz="1400">
                          <a:effectLst/>
                        </a:rPr>
                        <a:t>36077</a:t>
                      </a:r>
                    </a:p>
                  </a:txBody>
                  <a:tcPr marL="76200" marR="76200" marT="38100" marB="38100" anchor="ctr"/>
                </a:tc>
                <a:extLst>
                  <a:ext uri="{0D108BD9-81ED-4DB2-BD59-A6C34878D82A}">
                    <a16:rowId xmlns:a16="http://schemas.microsoft.com/office/drawing/2014/main" val="105116621"/>
                  </a:ext>
                </a:extLst>
              </a:tr>
              <a:tr h="440584">
                <a:tc vMerge="1">
                  <a:txBody>
                    <a:bodyPr/>
                    <a:lstStyle/>
                    <a:p>
                      <a:endParaRPr lang="en-US"/>
                    </a:p>
                  </a:txBody>
                  <a:tcPr/>
                </a:tc>
                <a:tc>
                  <a:txBody>
                    <a:bodyPr/>
                    <a:lstStyle/>
                    <a:p>
                      <a:pPr algn="r"/>
                      <a:r>
                        <a:rPr lang="en-US" sz="1400">
                          <a:effectLst/>
                        </a:rPr>
                        <a:t>12 to 23 Months</a:t>
                      </a:r>
                    </a:p>
                  </a:txBody>
                  <a:tcPr marL="76200" marR="76200" marT="38100" marB="38100" anchor="ctr"/>
                </a:tc>
                <a:tc>
                  <a:txBody>
                    <a:bodyPr/>
                    <a:lstStyle/>
                    <a:p>
                      <a:pPr algn="r"/>
                      <a:r>
                        <a:rPr lang="en-US" sz="1400">
                          <a:effectLst/>
                        </a:rPr>
                        <a:t>27944</a:t>
                      </a:r>
                    </a:p>
                  </a:txBody>
                  <a:tcPr marL="76200" marR="76200" marT="38100" marB="38100" anchor="ctr"/>
                </a:tc>
                <a:extLst>
                  <a:ext uri="{0D108BD9-81ED-4DB2-BD59-A6C34878D82A}">
                    <a16:rowId xmlns:a16="http://schemas.microsoft.com/office/drawing/2014/main" val="982421102"/>
                  </a:ext>
                </a:extLst>
              </a:tr>
              <a:tr h="440584">
                <a:tc vMerge="1">
                  <a:txBody>
                    <a:bodyPr/>
                    <a:lstStyle/>
                    <a:p>
                      <a:endParaRPr lang="en-US"/>
                    </a:p>
                  </a:txBody>
                  <a:tcPr/>
                </a:tc>
                <a:tc>
                  <a:txBody>
                    <a:bodyPr/>
                    <a:lstStyle/>
                    <a:p>
                      <a:pPr algn="r"/>
                      <a:r>
                        <a:rPr lang="en-US" sz="1400">
                          <a:effectLst/>
                        </a:rPr>
                        <a:t>24 to 59 Months</a:t>
                      </a:r>
                    </a:p>
                  </a:txBody>
                  <a:tcPr marL="76200" marR="76200" marT="38100" marB="38100" anchor="ctr"/>
                </a:tc>
                <a:tc>
                  <a:txBody>
                    <a:bodyPr/>
                    <a:lstStyle/>
                    <a:p>
                      <a:pPr algn="r"/>
                      <a:r>
                        <a:rPr lang="en-US" sz="1400">
                          <a:effectLst/>
                        </a:rPr>
                        <a:t>51930</a:t>
                      </a:r>
                    </a:p>
                  </a:txBody>
                  <a:tcPr marL="76200" marR="76200" marT="38100" marB="38100" anchor="ctr"/>
                </a:tc>
                <a:extLst>
                  <a:ext uri="{0D108BD9-81ED-4DB2-BD59-A6C34878D82A}">
                    <a16:rowId xmlns:a16="http://schemas.microsoft.com/office/drawing/2014/main" val="1303696593"/>
                  </a:ext>
                </a:extLst>
              </a:tr>
              <a:tr h="440584">
                <a:tc vMerge="1">
                  <a:txBody>
                    <a:bodyPr/>
                    <a:lstStyle/>
                    <a:p>
                      <a:endParaRPr lang="en-US"/>
                    </a:p>
                  </a:txBody>
                  <a:tcPr/>
                </a:tc>
                <a:tc>
                  <a:txBody>
                    <a:bodyPr/>
                    <a:lstStyle/>
                    <a:p>
                      <a:pPr algn="r"/>
                      <a:r>
                        <a:rPr lang="en-US" sz="1400">
                          <a:effectLst/>
                        </a:rPr>
                        <a:t>60+ Months</a:t>
                      </a:r>
                    </a:p>
                  </a:txBody>
                  <a:tcPr marL="76200" marR="76200" marT="38100" marB="38100" anchor="ctr"/>
                </a:tc>
                <a:tc>
                  <a:txBody>
                    <a:bodyPr/>
                    <a:lstStyle/>
                    <a:p>
                      <a:pPr algn="r"/>
                      <a:r>
                        <a:rPr lang="en-US" sz="1400">
                          <a:effectLst/>
                        </a:rPr>
                        <a:t>44464</a:t>
                      </a:r>
                    </a:p>
                  </a:txBody>
                  <a:tcPr marL="76200" marR="76200" marT="38100" marB="38100" anchor="ctr"/>
                </a:tc>
                <a:extLst>
                  <a:ext uri="{0D108BD9-81ED-4DB2-BD59-A6C34878D82A}">
                    <a16:rowId xmlns:a16="http://schemas.microsoft.com/office/drawing/2014/main" val="4217587039"/>
                  </a:ext>
                </a:extLst>
              </a:tr>
            </a:tbl>
          </a:graphicData>
        </a:graphic>
      </p:graphicFrame>
    </p:spTree>
    <p:extLst>
      <p:ext uri="{BB962C8B-B14F-4D97-AF65-F5344CB8AC3E}">
        <p14:creationId xmlns:p14="http://schemas.microsoft.com/office/powerpoint/2010/main" val="30157967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615C5-2135-E4D3-E49B-965D00B6E913}"/>
              </a:ext>
            </a:extLst>
          </p:cNvPr>
          <p:cNvSpPr>
            <a:spLocks noGrp="1"/>
          </p:cNvSpPr>
          <p:nvPr>
            <p:ph type="title"/>
          </p:nvPr>
        </p:nvSpPr>
        <p:spPr>
          <a:xfrm>
            <a:off x="2560698" y="-4916"/>
            <a:ext cx="6580633" cy="851720"/>
          </a:xfrm>
        </p:spPr>
        <p:txBody>
          <a:bodyPr>
            <a:normAutofit/>
          </a:bodyPr>
          <a:lstStyle/>
          <a:p>
            <a:r>
              <a:rPr lang="en-US" sz="3200">
                <a:ln>
                  <a:solidFill>
                    <a:prstClr val="black">
                      <a:lumMod val="75000"/>
                      <a:lumOff val="25000"/>
                      <a:alpha val="10000"/>
                    </a:prstClr>
                  </a:solidFill>
                </a:ln>
                <a:solidFill>
                  <a:schemeClr val="bg1"/>
                </a:solidFill>
                <a:effectLst>
                  <a:outerShdw blurRad="9525" dist="25400" dir="14640000" algn="tl" rotWithShape="0">
                    <a:prstClr val="black">
                      <a:alpha val="30000"/>
                    </a:prstClr>
                  </a:outerShdw>
                </a:effectLst>
              </a:rPr>
              <a:t>Another demographic: Age Groups</a:t>
            </a:r>
          </a:p>
        </p:txBody>
      </p:sp>
      <p:pic>
        <p:nvPicPr>
          <p:cNvPr id="4" name="Picture 4" descr="A picture containing bar chart&#10;&#10;Description automatically generated">
            <a:extLst>
              <a:ext uri="{FF2B5EF4-FFF2-40B4-BE49-F238E27FC236}">
                <a16:creationId xmlns:a16="http://schemas.microsoft.com/office/drawing/2014/main" id="{3AC02253-8DE5-F8C1-2B03-5373DC099943}"/>
              </a:ext>
            </a:extLst>
          </p:cNvPr>
          <p:cNvPicPr>
            <a:picLocks noChangeAspect="1"/>
          </p:cNvPicPr>
          <p:nvPr/>
        </p:nvPicPr>
        <p:blipFill>
          <a:blip r:embed="rId2"/>
          <a:stretch>
            <a:fillRect/>
          </a:stretch>
        </p:blipFill>
        <p:spPr>
          <a:xfrm>
            <a:off x="779206" y="601173"/>
            <a:ext cx="10141973" cy="6257880"/>
          </a:xfrm>
          <a:prstGeom prst="rect">
            <a:avLst/>
          </a:prstGeom>
        </p:spPr>
      </p:pic>
    </p:spTree>
    <p:extLst>
      <p:ext uri="{BB962C8B-B14F-4D97-AF65-F5344CB8AC3E}">
        <p14:creationId xmlns:p14="http://schemas.microsoft.com/office/powerpoint/2010/main" val="163435775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Override1.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ppt/theme/themeOverride2.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ppt/theme/themeOverride3.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ppt/theme/themeOverride4.xml><?xml version="1.0" encoding="utf-8"?>
<a:themeOverride xmlns:a="http://schemas.openxmlformats.org/drawingml/2006/main">
  <a:clrScheme name="Custom 42">
    <a:dk1>
      <a:sysClr val="windowText" lastClr="000000"/>
    </a:dk1>
    <a:lt1>
      <a:sysClr val="window" lastClr="FFFFFF"/>
    </a:lt1>
    <a:dk2>
      <a:srgbClr val="454551"/>
    </a:dk2>
    <a:lt2>
      <a:srgbClr val="E3E3E5"/>
    </a:lt2>
    <a:accent1>
      <a:srgbClr val="FE09E3"/>
    </a:accent1>
    <a:accent2>
      <a:srgbClr val="00ACF5"/>
    </a:accent2>
    <a:accent3>
      <a:srgbClr val="55CB72"/>
    </a:accent3>
    <a:accent4>
      <a:srgbClr val="EFC926"/>
    </a:accent4>
    <a:accent5>
      <a:srgbClr val="969696"/>
    </a:accent5>
    <a:accent6>
      <a:srgbClr val="D54773"/>
    </a:accent6>
    <a:hlink>
      <a:srgbClr val="6B9F25"/>
    </a:hlink>
    <a:folHlink>
      <a:srgbClr val="8C8C8C"/>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2A3AD49-9331-450C-A2FE-6857A4DB38C6}">
  <ds:schemaRefs>
    <ds:schemaRef ds:uri="71af3243-3dd4-4a8d-8c0d-dd76da1f02a5"/>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189B453C-F2B2-4ECA-A6ED-7DBEF1B6D389}">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73CC670F-05B9-4BB7-BA2C-0DE5B5C1E5D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{3FA7EEF4-70DA-40E2-86BF-7DC8AEDBE812}tf00934815_win32</Template>
  <Application>Microsoft Office PowerPoint</Application>
  <PresentationFormat>Widescreen</PresentationFormat>
  <Slides>17</Slides>
  <Notes>0</Notes>
  <HiddenSlides>0</HiddenSlide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SlateVTI</vt:lpstr>
      <vt:lpstr>Study of the Jobactive Employment Fund program</vt:lpstr>
      <vt:lpstr>Dataset</vt:lpstr>
      <vt:lpstr>Hypothesis</vt:lpstr>
      <vt:lpstr>Motivation &amp; Summary</vt:lpstr>
      <vt:lpstr>Data Cleanup</vt:lpstr>
      <vt:lpstr>Ron's Analysis</vt:lpstr>
      <vt:lpstr>Education Level of each Jobseeker</vt:lpstr>
      <vt:lpstr>Education Level vs Unemployment Length (Higher education vs Lower)</vt:lpstr>
      <vt:lpstr>Another demographic: Age Groups</vt:lpstr>
      <vt:lpstr>Age Groups (30-39 &amp; 40-49) Education levels</vt:lpstr>
      <vt:lpstr>Discussion of findings</vt:lpstr>
      <vt:lpstr>Jeya's Analysis</vt:lpstr>
      <vt:lpstr>Indigenous Jobseekers – By numbers and Gender 2015 to 2017</vt:lpstr>
      <vt:lpstr>Analysis based on Homelessness and Ex-offence</vt:lpstr>
      <vt:lpstr>PowerPoint Presentation</vt:lpstr>
      <vt:lpstr>Analysis by spend stream </vt:lpstr>
      <vt:lpstr>Total &amp; Average spend by State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Gov support for job seekers</dc:title>
  <dc:creator>Steven Bouios</dc:creator>
  <cp:revision>2</cp:revision>
  <dcterms:created xsi:type="dcterms:W3CDTF">2022-06-26T07:34:51Z</dcterms:created>
  <dcterms:modified xsi:type="dcterms:W3CDTF">2022-06-26T23:20:27Z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